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04" r:id="rId2"/>
    <p:sldMasterId id="2147483816" r:id="rId3"/>
    <p:sldMasterId id="2147483852" r:id="rId4"/>
    <p:sldMasterId id="2147483864" r:id="rId5"/>
    <p:sldMasterId id="2147483876" r:id="rId6"/>
  </p:sldMasterIdLst>
  <p:notesMasterIdLst>
    <p:notesMasterId r:id="rId79"/>
  </p:notesMasterIdLst>
  <p:handoutMasterIdLst>
    <p:handoutMasterId r:id="rId80"/>
  </p:handoutMasterIdLst>
  <p:sldIdLst>
    <p:sldId id="459" r:id="rId7"/>
    <p:sldId id="312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523" r:id="rId32"/>
    <p:sldId id="555" r:id="rId33"/>
    <p:sldId id="524" r:id="rId34"/>
    <p:sldId id="525" r:id="rId35"/>
    <p:sldId id="526" r:id="rId36"/>
    <p:sldId id="527" r:id="rId37"/>
    <p:sldId id="465" r:id="rId38"/>
    <p:sldId id="466" r:id="rId39"/>
    <p:sldId id="467" r:id="rId40"/>
    <p:sldId id="468" r:id="rId41"/>
    <p:sldId id="469" r:id="rId42"/>
    <p:sldId id="470" r:id="rId43"/>
    <p:sldId id="471" r:id="rId44"/>
    <p:sldId id="472" r:id="rId45"/>
    <p:sldId id="473" r:id="rId46"/>
    <p:sldId id="474" r:id="rId47"/>
    <p:sldId id="475" r:id="rId48"/>
    <p:sldId id="476" r:id="rId49"/>
    <p:sldId id="477" r:id="rId50"/>
    <p:sldId id="478" r:id="rId51"/>
    <p:sldId id="479" r:id="rId52"/>
    <p:sldId id="528" r:id="rId53"/>
    <p:sldId id="529" r:id="rId54"/>
    <p:sldId id="530" r:id="rId55"/>
    <p:sldId id="531" r:id="rId56"/>
    <p:sldId id="532" r:id="rId57"/>
    <p:sldId id="533" r:id="rId58"/>
    <p:sldId id="534" r:id="rId59"/>
    <p:sldId id="535" r:id="rId60"/>
    <p:sldId id="536" r:id="rId61"/>
    <p:sldId id="537" r:id="rId62"/>
    <p:sldId id="538" r:id="rId63"/>
    <p:sldId id="539" r:id="rId64"/>
    <p:sldId id="540" r:id="rId65"/>
    <p:sldId id="541" r:id="rId66"/>
    <p:sldId id="542" r:id="rId67"/>
    <p:sldId id="544" r:id="rId68"/>
    <p:sldId id="545" r:id="rId69"/>
    <p:sldId id="546" r:id="rId70"/>
    <p:sldId id="547" r:id="rId71"/>
    <p:sldId id="548" r:id="rId72"/>
    <p:sldId id="549" r:id="rId73"/>
    <p:sldId id="550" r:id="rId74"/>
    <p:sldId id="551" r:id="rId75"/>
    <p:sldId id="552" r:id="rId76"/>
    <p:sldId id="553" r:id="rId77"/>
    <p:sldId id="554" r:id="rId78"/>
  </p:sldIdLst>
  <p:sldSz cx="9144000" cy="6858000" type="screen4x3"/>
  <p:notesSz cx="7010400" cy="9296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1D6"/>
    <a:srgbClr val="3379CD"/>
    <a:srgbClr val="BBD3EF"/>
    <a:srgbClr val="FAFAF9"/>
    <a:srgbClr val="F7F4F5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5" autoAdjust="0"/>
    <p:restoredTop sz="86439" autoAdjust="0"/>
  </p:normalViewPr>
  <p:slideViewPr>
    <p:cSldViewPr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A1AA8-3BEB-47A3-B257-5B7ACA55626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A8FC083-F520-48CD-9E76-1302FC9700C1}">
      <dgm:prSet custT="1"/>
      <dgm:spPr/>
      <dgm:t>
        <a:bodyPr/>
        <a:lstStyle/>
        <a:p>
          <a:pPr rtl="0"/>
          <a:r>
            <a:rPr lang="tr-TR" sz="2000" dirty="0" smtClean="0"/>
            <a:t>Un eleme</a:t>
          </a:r>
          <a:endParaRPr lang="tr-TR" sz="2000" dirty="0"/>
        </a:p>
      </dgm:t>
    </dgm:pt>
    <dgm:pt modelId="{E7DFA325-A5CC-4A36-9EF4-988A00021023}" type="parTrans" cxnId="{8BBFD8FA-D137-4628-8293-B1629E08176C}">
      <dgm:prSet/>
      <dgm:spPr/>
      <dgm:t>
        <a:bodyPr/>
        <a:lstStyle/>
        <a:p>
          <a:endParaRPr lang="tr-TR" sz="2000"/>
        </a:p>
      </dgm:t>
    </dgm:pt>
    <dgm:pt modelId="{E91CC969-5886-4370-881C-9F9697418825}" type="sibTrans" cxnId="{8BBFD8FA-D137-4628-8293-B1629E08176C}">
      <dgm:prSet custT="1"/>
      <dgm:spPr/>
      <dgm:t>
        <a:bodyPr/>
        <a:lstStyle/>
        <a:p>
          <a:endParaRPr lang="tr-TR" sz="2000"/>
        </a:p>
      </dgm:t>
    </dgm:pt>
    <dgm:pt modelId="{9AF131DF-AAB5-414F-98DD-F64300499C21}">
      <dgm:prSet custT="1"/>
      <dgm:spPr/>
      <dgm:t>
        <a:bodyPr/>
        <a:lstStyle/>
        <a:p>
          <a:pPr rtl="0"/>
          <a:r>
            <a:rPr lang="tr-TR" sz="2000" dirty="0" smtClean="0"/>
            <a:t>Hamur yoğurma </a:t>
          </a:r>
          <a:endParaRPr lang="tr-TR" sz="2000" dirty="0"/>
        </a:p>
      </dgm:t>
    </dgm:pt>
    <dgm:pt modelId="{704D38CD-7DF6-4AD4-BC03-73B60DE4D22B}" type="parTrans" cxnId="{05FDAEF3-B243-4DD1-ACD5-3A062F4E84D5}">
      <dgm:prSet/>
      <dgm:spPr/>
      <dgm:t>
        <a:bodyPr/>
        <a:lstStyle/>
        <a:p>
          <a:endParaRPr lang="tr-TR" sz="2000"/>
        </a:p>
      </dgm:t>
    </dgm:pt>
    <dgm:pt modelId="{1C1DDA3B-B59D-49DA-A632-DEC23D32C075}" type="sibTrans" cxnId="{05FDAEF3-B243-4DD1-ACD5-3A062F4E84D5}">
      <dgm:prSet custT="1"/>
      <dgm:spPr/>
      <dgm:t>
        <a:bodyPr/>
        <a:lstStyle/>
        <a:p>
          <a:endParaRPr lang="tr-TR" sz="2000"/>
        </a:p>
      </dgm:t>
    </dgm:pt>
    <dgm:pt modelId="{98C556BD-5CF9-44EB-B976-9974E378DDA3}">
      <dgm:prSet custT="1"/>
      <dgm:spPr/>
      <dgm:t>
        <a:bodyPr/>
        <a:lstStyle/>
        <a:p>
          <a:pPr rtl="0"/>
          <a:r>
            <a:rPr lang="tr-TR" sz="2000" dirty="0" smtClean="0"/>
            <a:t>Hamur kesme</a:t>
          </a:r>
          <a:endParaRPr lang="tr-TR" sz="2000" dirty="0"/>
        </a:p>
      </dgm:t>
    </dgm:pt>
    <dgm:pt modelId="{EB91EE90-3E70-45B8-ACF1-5D0B881D2103}" type="parTrans" cxnId="{AF00D2BC-FCFE-4314-AA6B-12B2008DBFBD}">
      <dgm:prSet/>
      <dgm:spPr/>
      <dgm:t>
        <a:bodyPr/>
        <a:lstStyle/>
        <a:p>
          <a:endParaRPr lang="tr-TR" sz="2000"/>
        </a:p>
      </dgm:t>
    </dgm:pt>
    <dgm:pt modelId="{8646E70E-8EFB-42D8-88DA-F6287DE47E89}" type="sibTrans" cxnId="{AF00D2BC-FCFE-4314-AA6B-12B2008DBFBD}">
      <dgm:prSet custT="1"/>
      <dgm:spPr/>
      <dgm:t>
        <a:bodyPr/>
        <a:lstStyle/>
        <a:p>
          <a:endParaRPr lang="tr-TR" sz="2000"/>
        </a:p>
      </dgm:t>
    </dgm:pt>
    <dgm:pt modelId="{C9B8973D-E68B-4217-982B-53A41FE70CC3}">
      <dgm:prSet custT="1"/>
      <dgm:spPr/>
      <dgm:t>
        <a:bodyPr/>
        <a:lstStyle/>
        <a:p>
          <a:pPr rtl="0"/>
          <a:r>
            <a:rPr lang="tr-TR" sz="2000" dirty="0" smtClean="0"/>
            <a:t>Hamur şekillendirme</a:t>
          </a:r>
          <a:endParaRPr lang="tr-TR" sz="2000" dirty="0"/>
        </a:p>
      </dgm:t>
    </dgm:pt>
    <dgm:pt modelId="{85DA7211-EECE-4A12-977B-0FEB1248DE36}" type="parTrans" cxnId="{4BA9DD79-CA72-46B2-9F16-078A9203A23C}">
      <dgm:prSet/>
      <dgm:spPr/>
      <dgm:t>
        <a:bodyPr/>
        <a:lstStyle/>
        <a:p>
          <a:endParaRPr lang="tr-TR" sz="2000"/>
        </a:p>
      </dgm:t>
    </dgm:pt>
    <dgm:pt modelId="{EC17F05C-F40A-4BB1-B989-BE4E009ED372}" type="sibTrans" cxnId="{4BA9DD79-CA72-46B2-9F16-078A9203A23C}">
      <dgm:prSet custT="1"/>
      <dgm:spPr/>
      <dgm:t>
        <a:bodyPr/>
        <a:lstStyle/>
        <a:p>
          <a:endParaRPr lang="tr-TR" sz="2000"/>
        </a:p>
      </dgm:t>
    </dgm:pt>
    <dgm:pt modelId="{EF7D8940-5056-4047-90E3-A8E18BC0CB26}">
      <dgm:prSet custT="1"/>
      <dgm:spPr/>
      <dgm:t>
        <a:bodyPr/>
        <a:lstStyle/>
        <a:p>
          <a:pPr rtl="0"/>
          <a:r>
            <a:rPr lang="tr-TR" sz="2000" dirty="0" smtClean="0"/>
            <a:t>Hamur dinlendirme</a:t>
          </a:r>
          <a:endParaRPr lang="tr-TR" sz="2000" dirty="0"/>
        </a:p>
      </dgm:t>
    </dgm:pt>
    <dgm:pt modelId="{D0A144A5-FEA1-4C59-84DD-5D527115325C}" type="parTrans" cxnId="{DB358AB0-F82E-43FA-A5D7-1B2210CAE380}">
      <dgm:prSet/>
      <dgm:spPr/>
      <dgm:t>
        <a:bodyPr/>
        <a:lstStyle/>
        <a:p>
          <a:endParaRPr lang="tr-TR" sz="2000"/>
        </a:p>
      </dgm:t>
    </dgm:pt>
    <dgm:pt modelId="{83658D4A-10C1-4741-AFE3-4FC0EF1155F1}" type="sibTrans" cxnId="{DB358AB0-F82E-43FA-A5D7-1B2210CAE380}">
      <dgm:prSet custT="1"/>
      <dgm:spPr/>
      <dgm:t>
        <a:bodyPr/>
        <a:lstStyle/>
        <a:p>
          <a:endParaRPr lang="tr-TR" sz="2000"/>
        </a:p>
      </dgm:t>
    </dgm:pt>
    <dgm:pt modelId="{9DDB29F1-7252-4259-8F99-AD516ECBD406}">
      <dgm:prSet custT="1"/>
      <dgm:spPr/>
      <dgm:t>
        <a:bodyPr/>
        <a:lstStyle/>
        <a:p>
          <a:pPr rtl="0"/>
          <a:r>
            <a:rPr lang="tr-TR" sz="2000" smtClean="0"/>
            <a:t>Mayalama </a:t>
          </a:r>
          <a:endParaRPr lang="tr-TR" sz="2000"/>
        </a:p>
      </dgm:t>
    </dgm:pt>
    <dgm:pt modelId="{FB558D93-4288-477C-9E01-D67CD2D9D903}" type="parTrans" cxnId="{6EEDA12E-99E2-4283-9C19-00D5B8BFC44B}">
      <dgm:prSet/>
      <dgm:spPr/>
      <dgm:t>
        <a:bodyPr/>
        <a:lstStyle/>
        <a:p>
          <a:endParaRPr lang="tr-TR" sz="2000"/>
        </a:p>
      </dgm:t>
    </dgm:pt>
    <dgm:pt modelId="{64D20333-B2C1-4A38-8C34-E6A409367C60}" type="sibTrans" cxnId="{6EEDA12E-99E2-4283-9C19-00D5B8BFC44B}">
      <dgm:prSet custT="1"/>
      <dgm:spPr/>
      <dgm:t>
        <a:bodyPr/>
        <a:lstStyle/>
        <a:p>
          <a:endParaRPr lang="tr-TR" sz="2000"/>
        </a:p>
      </dgm:t>
    </dgm:pt>
    <dgm:pt modelId="{2EB6CFD0-7446-4741-8BE1-14FAB2D683D5}">
      <dgm:prSet custT="1"/>
      <dgm:spPr/>
      <dgm:t>
        <a:bodyPr/>
        <a:lstStyle/>
        <a:p>
          <a:pPr rtl="0"/>
          <a:r>
            <a:rPr lang="tr-TR" sz="2000" smtClean="0"/>
            <a:t>Fırın </a:t>
          </a:r>
          <a:endParaRPr lang="tr-TR" sz="2000"/>
        </a:p>
      </dgm:t>
    </dgm:pt>
    <dgm:pt modelId="{F6AFA89F-121E-4841-893F-87EE22219E47}" type="parTrans" cxnId="{86F53807-4ECD-4B00-840B-B121D5BA5FCA}">
      <dgm:prSet/>
      <dgm:spPr/>
      <dgm:t>
        <a:bodyPr/>
        <a:lstStyle/>
        <a:p>
          <a:endParaRPr lang="tr-TR" sz="2000"/>
        </a:p>
      </dgm:t>
    </dgm:pt>
    <dgm:pt modelId="{5C2BD024-2443-4F24-B478-1B9DB77B8F28}" type="sibTrans" cxnId="{86F53807-4ECD-4B00-840B-B121D5BA5FCA}">
      <dgm:prSet custT="1"/>
      <dgm:spPr/>
      <dgm:t>
        <a:bodyPr/>
        <a:lstStyle/>
        <a:p>
          <a:endParaRPr lang="tr-TR" sz="2000"/>
        </a:p>
      </dgm:t>
    </dgm:pt>
    <dgm:pt modelId="{47BAF6DC-FDC6-4CF4-8CA1-D58993648187}">
      <dgm:prSet custT="1"/>
      <dgm:spPr/>
      <dgm:t>
        <a:bodyPr/>
        <a:lstStyle/>
        <a:p>
          <a:pPr rtl="0"/>
          <a:r>
            <a:rPr lang="tr-TR" sz="2000" smtClean="0"/>
            <a:t>Ambalajlama </a:t>
          </a:r>
          <a:endParaRPr lang="tr-TR" sz="2000"/>
        </a:p>
      </dgm:t>
    </dgm:pt>
    <dgm:pt modelId="{13401F6A-7929-42E1-A6E4-F42413E0E8AE}" type="parTrans" cxnId="{10FDA7EE-37EC-4811-9540-979D7E0B684C}">
      <dgm:prSet/>
      <dgm:spPr/>
      <dgm:t>
        <a:bodyPr/>
        <a:lstStyle/>
        <a:p>
          <a:endParaRPr lang="tr-TR" sz="2000"/>
        </a:p>
      </dgm:t>
    </dgm:pt>
    <dgm:pt modelId="{D5FABFCC-AB5C-4AFA-8649-B9FE45BD489A}" type="sibTrans" cxnId="{10FDA7EE-37EC-4811-9540-979D7E0B684C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BBFCA079-392B-46D4-BCDC-0D42EACF6462}" type="pres">
      <dgm:prSet presAssocID="{DF0A1AA8-3BEB-47A3-B257-5B7ACA55626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4ADD5CB-564D-4DA2-990F-520575BBAD46}" type="pres">
      <dgm:prSet presAssocID="{4A8FC083-F520-48CD-9E76-1302FC9700C1}" presName="node" presStyleLbl="node1" presStyleIdx="0" presStyleCnt="8" custScaleX="175051" custScaleY="72351" custRadScaleRad="100240" custRadScaleInc="412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DD41F9-3086-4FF3-8A03-2DB9356A6E18}" type="pres">
      <dgm:prSet presAssocID="{E91CC969-5886-4370-881C-9F9697418825}" presName="sibTrans" presStyleLbl="sibTrans2D1" presStyleIdx="0" presStyleCnt="8" custLinFactNeighborX="1136" custLinFactNeighborY="-13494"/>
      <dgm:spPr/>
      <dgm:t>
        <a:bodyPr/>
        <a:lstStyle/>
        <a:p>
          <a:endParaRPr lang="tr-TR"/>
        </a:p>
      </dgm:t>
    </dgm:pt>
    <dgm:pt modelId="{356B893D-99AC-4E3D-994E-4F8F1AC35F9F}" type="pres">
      <dgm:prSet presAssocID="{E91CC969-5886-4370-881C-9F9697418825}" presName="connectorText" presStyleLbl="sibTrans2D1" presStyleIdx="0" presStyleCnt="8"/>
      <dgm:spPr/>
      <dgm:t>
        <a:bodyPr/>
        <a:lstStyle/>
        <a:p>
          <a:endParaRPr lang="tr-TR"/>
        </a:p>
      </dgm:t>
    </dgm:pt>
    <dgm:pt modelId="{34DB6AE7-2EE2-46EB-8195-532D6A437A02}" type="pres">
      <dgm:prSet presAssocID="{9AF131DF-AAB5-414F-98DD-F64300499C21}" presName="node" presStyleLbl="node1" presStyleIdx="1" presStyleCnt="8" custScaleX="215247" custScaleY="69676" custRadScaleRad="182278" custRadScaleInc="559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D7FACC-7AB4-45B4-B6DA-F597FE0FDD2B}" type="pres">
      <dgm:prSet presAssocID="{1C1DDA3B-B59D-49DA-A632-DEC23D32C075}" presName="sibTrans" presStyleLbl="sibTrans2D1" presStyleIdx="1" presStyleCnt="8"/>
      <dgm:spPr/>
      <dgm:t>
        <a:bodyPr/>
        <a:lstStyle/>
        <a:p>
          <a:endParaRPr lang="tr-TR"/>
        </a:p>
      </dgm:t>
    </dgm:pt>
    <dgm:pt modelId="{AA503645-AB34-4B09-86A5-C85DCAA42428}" type="pres">
      <dgm:prSet presAssocID="{1C1DDA3B-B59D-49DA-A632-DEC23D32C075}" presName="connectorText" presStyleLbl="sibTrans2D1" presStyleIdx="1" presStyleCnt="8"/>
      <dgm:spPr/>
      <dgm:t>
        <a:bodyPr/>
        <a:lstStyle/>
        <a:p>
          <a:endParaRPr lang="tr-TR"/>
        </a:p>
      </dgm:t>
    </dgm:pt>
    <dgm:pt modelId="{EC2CA5F3-75CE-4CD8-81D6-B1BACCF347A7}" type="pres">
      <dgm:prSet presAssocID="{98C556BD-5CF9-44EB-B976-9974E378DDA3}" presName="node" presStyleLbl="node1" presStyleIdx="2" presStyleCnt="8" custScaleX="193994" custRadScaleRad="163965" custRadScaleInc="65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78DD38-2031-49F7-892E-F2EF0B3E0E70}" type="pres">
      <dgm:prSet presAssocID="{8646E70E-8EFB-42D8-88DA-F6287DE47E89}" presName="sibTrans" presStyleLbl="sibTrans2D1" presStyleIdx="2" presStyleCnt="8"/>
      <dgm:spPr/>
      <dgm:t>
        <a:bodyPr/>
        <a:lstStyle/>
        <a:p>
          <a:endParaRPr lang="tr-TR"/>
        </a:p>
      </dgm:t>
    </dgm:pt>
    <dgm:pt modelId="{4A338A6F-C61D-439F-9CDB-C71383C30C90}" type="pres">
      <dgm:prSet presAssocID="{8646E70E-8EFB-42D8-88DA-F6287DE47E89}" presName="connectorText" presStyleLbl="sibTrans2D1" presStyleIdx="2" presStyleCnt="8"/>
      <dgm:spPr/>
      <dgm:t>
        <a:bodyPr/>
        <a:lstStyle/>
        <a:p>
          <a:endParaRPr lang="tr-TR"/>
        </a:p>
      </dgm:t>
    </dgm:pt>
    <dgm:pt modelId="{D58A4B9C-3FE5-43F2-8512-F25514F20A14}" type="pres">
      <dgm:prSet presAssocID="{C9B8973D-E68B-4217-982B-53A41FE70CC3}" presName="node" presStyleLbl="node1" presStyleIdx="3" presStyleCnt="8" custScaleX="216757" custRadScaleRad="188312" custRadScaleInc="-743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E7AACB-C91D-4EE2-9DD6-8417021B7A8F}" type="pres">
      <dgm:prSet presAssocID="{EC17F05C-F40A-4BB1-B989-BE4E009ED372}" presName="sibTrans" presStyleLbl="sibTrans2D1" presStyleIdx="3" presStyleCnt="8"/>
      <dgm:spPr/>
      <dgm:t>
        <a:bodyPr/>
        <a:lstStyle/>
        <a:p>
          <a:endParaRPr lang="tr-TR"/>
        </a:p>
      </dgm:t>
    </dgm:pt>
    <dgm:pt modelId="{8E102B22-A445-4627-B84C-F5C1B739748F}" type="pres">
      <dgm:prSet presAssocID="{EC17F05C-F40A-4BB1-B989-BE4E009ED372}" presName="connectorText" presStyleLbl="sibTrans2D1" presStyleIdx="3" presStyleCnt="8"/>
      <dgm:spPr/>
      <dgm:t>
        <a:bodyPr/>
        <a:lstStyle/>
        <a:p>
          <a:endParaRPr lang="tr-TR"/>
        </a:p>
      </dgm:t>
    </dgm:pt>
    <dgm:pt modelId="{641C4EAB-49B8-4DA4-9865-ACCDA3BEF666}" type="pres">
      <dgm:prSet presAssocID="{EF7D8940-5056-4047-90E3-A8E18BC0CB26}" presName="node" presStyleLbl="node1" presStyleIdx="4" presStyleCnt="8" custScaleX="207778" custRadScaleRad="98368" custRadScaleInc="-4369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98BFEA-D539-4804-9C9D-809EF6EE4A60}" type="pres">
      <dgm:prSet presAssocID="{83658D4A-10C1-4741-AFE3-4FC0EF1155F1}" presName="sibTrans" presStyleLbl="sibTrans2D1" presStyleIdx="4" presStyleCnt="8"/>
      <dgm:spPr/>
      <dgm:t>
        <a:bodyPr/>
        <a:lstStyle/>
        <a:p>
          <a:endParaRPr lang="tr-TR"/>
        </a:p>
      </dgm:t>
    </dgm:pt>
    <dgm:pt modelId="{16F0887C-E76C-432A-B44D-6142143E3057}" type="pres">
      <dgm:prSet presAssocID="{83658D4A-10C1-4741-AFE3-4FC0EF1155F1}" presName="connectorText" presStyleLbl="sibTrans2D1" presStyleIdx="4" presStyleCnt="8"/>
      <dgm:spPr/>
      <dgm:t>
        <a:bodyPr/>
        <a:lstStyle/>
        <a:p>
          <a:endParaRPr lang="tr-TR"/>
        </a:p>
      </dgm:t>
    </dgm:pt>
    <dgm:pt modelId="{55271980-D958-4868-B3A5-9C337A073E9B}" type="pres">
      <dgm:prSet presAssocID="{9DDB29F1-7252-4259-8F99-AD516ECBD406}" presName="node" presStyleLbl="node1" presStyleIdx="5" presStyleCnt="8" custScaleX="207779" custRadScaleRad="172643" custRadScaleInc="550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847963-53A2-4FC0-94F5-0DC2089721E0}" type="pres">
      <dgm:prSet presAssocID="{64D20333-B2C1-4A38-8C34-E6A409367C60}" presName="sibTrans" presStyleLbl="sibTrans2D1" presStyleIdx="5" presStyleCnt="8"/>
      <dgm:spPr/>
      <dgm:t>
        <a:bodyPr/>
        <a:lstStyle/>
        <a:p>
          <a:endParaRPr lang="tr-TR"/>
        </a:p>
      </dgm:t>
    </dgm:pt>
    <dgm:pt modelId="{A978A2D4-158A-4B8D-8482-D29A0EFE190A}" type="pres">
      <dgm:prSet presAssocID="{64D20333-B2C1-4A38-8C34-E6A409367C60}" presName="connectorText" presStyleLbl="sibTrans2D1" presStyleIdx="5" presStyleCnt="8"/>
      <dgm:spPr/>
      <dgm:t>
        <a:bodyPr/>
        <a:lstStyle/>
        <a:p>
          <a:endParaRPr lang="tr-TR"/>
        </a:p>
      </dgm:t>
    </dgm:pt>
    <dgm:pt modelId="{1114492D-5433-47C7-8ECF-089D49C6E493}" type="pres">
      <dgm:prSet presAssocID="{2EB6CFD0-7446-4741-8BE1-14FAB2D683D5}" presName="node" presStyleLbl="node1" presStyleIdx="6" presStyleCnt="8" custRadScaleRad="150172" custRadScaleInc="-2029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94906F-F469-45DE-B6BD-0C9402FB5E4E}" type="pres">
      <dgm:prSet presAssocID="{5C2BD024-2443-4F24-B478-1B9DB77B8F28}" presName="sibTrans" presStyleLbl="sibTrans2D1" presStyleIdx="6" presStyleCnt="8"/>
      <dgm:spPr/>
      <dgm:t>
        <a:bodyPr/>
        <a:lstStyle/>
        <a:p>
          <a:endParaRPr lang="tr-TR"/>
        </a:p>
      </dgm:t>
    </dgm:pt>
    <dgm:pt modelId="{ECD7948A-C1D1-445D-925E-D7D2E6B52FA0}" type="pres">
      <dgm:prSet presAssocID="{5C2BD024-2443-4F24-B478-1B9DB77B8F28}" presName="connectorText" presStyleLbl="sibTrans2D1" presStyleIdx="6" presStyleCnt="8"/>
      <dgm:spPr/>
      <dgm:t>
        <a:bodyPr/>
        <a:lstStyle/>
        <a:p>
          <a:endParaRPr lang="tr-TR"/>
        </a:p>
      </dgm:t>
    </dgm:pt>
    <dgm:pt modelId="{FF1EF450-C80E-4C30-A201-2348FA57FF49}" type="pres">
      <dgm:prSet presAssocID="{47BAF6DC-FDC6-4CF4-8CA1-D58993648187}" presName="node" presStyleLbl="node1" presStyleIdx="7" presStyleCnt="8" custScaleX="221294" custScaleY="115161" custRadScaleRad="174660" custRadScaleInc="-776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B77C9F-D472-4D3F-8039-CADF04F785F2}" type="pres">
      <dgm:prSet presAssocID="{D5FABFCC-AB5C-4AFA-8649-B9FE45BD489A}" presName="sibTrans" presStyleLbl="sibTrans2D1" presStyleIdx="7" presStyleCnt="8" custAng="364139" custFlipVert="1" custScaleX="63946" custScaleY="86790" custLinFactX="98119" custLinFactNeighborX="100000" custLinFactNeighborY="25869"/>
      <dgm:spPr/>
      <dgm:t>
        <a:bodyPr/>
        <a:lstStyle/>
        <a:p>
          <a:endParaRPr lang="tr-TR"/>
        </a:p>
      </dgm:t>
    </dgm:pt>
    <dgm:pt modelId="{0139D96F-FEF2-40D6-96F2-FA657B1021BC}" type="pres">
      <dgm:prSet presAssocID="{D5FABFCC-AB5C-4AFA-8649-B9FE45BD489A}" presName="connectorText" presStyleLbl="sibTrans2D1" presStyleIdx="7" presStyleCnt="8"/>
      <dgm:spPr/>
      <dgm:t>
        <a:bodyPr/>
        <a:lstStyle/>
        <a:p>
          <a:endParaRPr lang="tr-TR"/>
        </a:p>
      </dgm:t>
    </dgm:pt>
  </dgm:ptLst>
  <dgm:cxnLst>
    <dgm:cxn modelId="{6EEDA12E-99E2-4283-9C19-00D5B8BFC44B}" srcId="{DF0A1AA8-3BEB-47A3-B257-5B7ACA55626F}" destId="{9DDB29F1-7252-4259-8F99-AD516ECBD406}" srcOrd="5" destOrd="0" parTransId="{FB558D93-4288-477C-9E01-D67CD2D9D903}" sibTransId="{64D20333-B2C1-4A38-8C34-E6A409367C60}"/>
    <dgm:cxn modelId="{34873D87-9BC2-4E13-BBD8-6DEC2093F25B}" type="presOf" srcId="{E91CC969-5886-4370-881C-9F9697418825}" destId="{356B893D-99AC-4E3D-994E-4F8F1AC35F9F}" srcOrd="1" destOrd="0" presId="urn:microsoft.com/office/officeart/2005/8/layout/cycle2"/>
    <dgm:cxn modelId="{F9B3151D-B6FB-4426-A72E-DB82DFEADAA8}" type="presOf" srcId="{64D20333-B2C1-4A38-8C34-E6A409367C60}" destId="{A978A2D4-158A-4B8D-8482-D29A0EFE190A}" srcOrd="1" destOrd="0" presId="urn:microsoft.com/office/officeart/2005/8/layout/cycle2"/>
    <dgm:cxn modelId="{8BACB7F6-0C0B-4D06-8040-9D072208FC63}" type="presOf" srcId="{DF0A1AA8-3BEB-47A3-B257-5B7ACA55626F}" destId="{BBFCA079-392B-46D4-BCDC-0D42EACF6462}" srcOrd="0" destOrd="0" presId="urn:microsoft.com/office/officeart/2005/8/layout/cycle2"/>
    <dgm:cxn modelId="{1457A8F1-0120-4B22-A8E2-638BF5B2446F}" type="presOf" srcId="{8646E70E-8EFB-42D8-88DA-F6287DE47E89}" destId="{4A338A6F-C61D-439F-9CDB-C71383C30C90}" srcOrd="1" destOrd="0" presId="urn:microsoft.com/office/officeart/2005/8/layout/cycle2"/>
    <dgm:cxn modelId="{50122077-E0B4-4FCC-BA0E-06148C7229C6}" type="presOf" srcId="{C9B8973D-E68B-4217-982B-53A41FE70CC3}" destId="{D58A4B9C-3FE5-43F2-8512-F25514F20A14}" srcOrd="0" destOrd="0" presId="urn:microsoft.com/office/officeart/2005/8/layout/cycle2"/>
    <dgm:cxn modelId="{B74075DD-69B9-42E5-875C-AB46639E9BA2}" type="presOf" srcId="{83658D4A-10C1-4741-AFE3-4FC0EF1155F1}" destId="{16F0887C-E76C-432A-B44D-6142143E3057}" srcOrd="1" destOrd="0" presId="urn:microsoft.com/office/officeart/2005/8/layout/cycle2"/>
    <dgm:cxn modelId="{DB358AB0-F82E-43FA-A5D7-1B2210CAE380}" srcId="{DF0A1AA8-3BEB-47A3-B257-5B7ACA55626F}" destId="{EF7D8940-5056-4047-90E3-A8E18BC0CB26}" srcOrd="4" destOrd="0" parTransId="{D0A144A5-FEA1-4C59-84DD-5D527115325C}" sibTransId="{83658D4A-10C1-4741-AFE3-4FC0EF1155F1}"/>
    <dgm:cxn modelId="{B17688A1-B641-437F-A710-372115FAE03B}" type="presOf" srcId="{EC17F05C-F40A-4BB1-B989-BE4E009ED372}" destId="{B1E7AACB-C91D-4EE2-9DD6-8417021B7A8F}" srcOrd="0" destOrd="0" presId="urn:microsoft.com/office/officeart/2005/8/layout/cycle2"/>
    <dgm:cxn modelId="{10FDA7EE-37EC-4811-9540-979D7E0B684C}" srcId="{DF0A1AA8-3BEB-47A3-B257-5B7ACA55626F}" destId="{47BAF6DC-FDC6-4CF4-8CA1-D58993648187}" srcOrd="7" destOrd="0" parTransId="{13401F6A-7929-42E1-A6E4-F42413E0E8AE}" sibTransId="{D5FABFCC-AB5C-4AFA-8649-B9FE45BD489A}"/>
    <dgm:cxn modelId="{96831FF7-B146-4159-B81A-B259FE86CB46}" type="presOf" srcId="{5C2BD024-2443-4F24-B478-1B9DB77B8F28}" destId="{ECD7948A-C1D1-445D-925E-D7D2E6B52FA0}" srcOrd="1" destOrd="0" presId="urn:microsoft.com/office/officeart/2005/8/layout/cycle2"/>
    <dgm:cxn modelId="{5FBFCAED-3C54-4D0E-98D8-148EB64713F8}" type="presOf" srcId="{E91CC969-5886-4370-881C-9F9697418825}" destId="{0BDD41F9-3086-4FF3-8A03-2DB9356A6E18}" srcOrd="0" destOrd="0" presId="urn:microsoft.com/office/officeart/2005/8/layout/cycle2"/>
    <dgm:cxn modelId="{C518542A-AEBB-49C5-ABAC-F7AA15DE594E}" type="presOf" srcId="{EF7D8940-5056-4047-90E3-A8E18BC0CB26}" destId="{641C4EAB-49B8-4DA4-9865-ACCDA3BEF666}" srcOrd="0" destOrd="0" presId="urn:microsoft.com/office/officeart/2005/8/layout/cycle2"/>
    <dgm:cxn modelId="{6B74BA21-A3B6-45CB-90B4-97EB629443CB}" type="presOf" srcId="{98C556BD-5CF9-44EB-B976-9974E378DDA3}" destId="{EC2CA5F3-75CE-4CD8-81D6-B1BACCF347A7}" srcOrd="0" destOrd="0" presId="urn:microsoft.com/office/officeart/2005/8/layout/cycle2"/>
    <dgm:cxn modelId="{42BDC174-B656-4C5C-8312-84B53CE27778}" type="presOf" srcId="{83658D4A-10C1-4741-AFE3-4FC0EF1155F1}" destId="{0A98BFEA-D539-4804-9C9D-809EF6EE4A60}" srcOrd="0" destOrd="0" presId="urn:microsoft.com/office/officeart/2005/8/layout/cycle2"/>
    <dgm:cxn modelId="{ACD76B4A-D75A-445C-B084-6A849AD1904A}" type="presOf" srcId="{D5FABFCC-AB5C-4AFA-8649-B9FE45BD489A}" destId="{88B77C9F-D472-4D3F-8039-CADF04F785F2}" srcOrd="0" destOrd="0" presId="urn:microsoft.com/office/officeart/2005/8/layout/cycle2"/>
    <dgm:cxn modelId="{624A54AC-760B-445B-8186-4323C484F1BC}" type="presOf" srcId="{1C1DDA3B-B59D-49DA-A632-DEC23D32C075}" destId="{AA503645-AB34-4B09-86A5-C85DCAA42428}" srcOrd="1" destOrd="0" presId="urn:microsoft.com/office/officeart/2005/8/layout/cycle2"/>
    <dgm:cxn modelId="{A853BBB4-F39A-4466-A50B-8E6CEFC2A0F4}" type="presOf" srcId="{8646E70E-8EFB-42D8-88DA-F6287DE47E89}" destId="{C778DD38-2031-49F7-892E-F2EF0B3E0E70}" srcOrd="0" destOrd="0" presId="urn:microsoft.com/office/officeart/2005/8/layout/cycle2"/>
    <dgm:cxn modelId="{05FDAEF3-B243-4DD1-ACD5-3A062F4E84D5}" srcId="{DF0A1AA8-3BEB-47A3-B257-5B7ACA55626F}" destId="{9AF131DF-AAB5-414F-98DD-F64300499C21}" srcOrd="1" destOrd="0" parTransId="{704D38CD-7DF6-4AD4-BC03-73B60DE4D22B}" sibTransId="{1C1DDA3B-B59D-49DA-A632-DEC23D32C075}"/>
    <dgm:cxn modelId="{D92298C8-0789-40A2-82AC-7E4CEAC5FAC0}" type="presOf" srcId="{47BAF6DC-FDC6-4CF4-8CA1-D58993648187}" destId="{FF1EF450-C80E-4C30-A201-2348FA57FF49}" srcOrd="0" destOrd="0" presId="urn:microsoft.com/office/officeart/2005/8/layout/cycle2"/>
    <dgm:cxn modelId="{48F0D0BE-A05D-40F2-A492-F62E4536A993}" type="presOf" srcId="{9DDB29F1-7252-4259-8F99-AD516ECBD406}" destId="{55271980-D958-4868-B3A5-9C337A073E9B}" srcOrd="0" destOrd="0" presId="urn:microsoft.com/office/officeart/2005/8/layout/cycle2"/>
    <dgm:cxn modelId="{BDB2D7FA-D9B6-4082-AE64-EC8C109ABAD2}" type="presOf" srcId="{EC17F05C-F40A-4BB1-B989-BE4E009ED372}" destId="{8E102B22-A445-4627-B84C-F5C1B739748F}" srcOrd="1" destOrd="0" presId="urn:microsoft.com/office/officeart/2005/8/layout/cycle2"/>
    <dgm:cxn modelId="{ACE5F597-A6AB-4D9A-82B6-8BDA19885780}" type="presOf" srcId="{9AF131DF-AAB5-414F-98DD-F64300499C21}" destId="{34DB6AE7-2EE2-46EB-8195-532D6A437A02}" srcOrd="0" destOrd="0" presId="urn:microsoft.com/office/officeart/2005/8/layout/cycle2"/>
    <dgm:cxn modelId="{F7B85911-7F3C-4FA4-A08F-AE626A49694D}" type="presOf" srcId="{1C1DDA3B-B59D-49DA-A632-DEC23D32C075}" destId="{06D7FACC-7AB4-45B4-B6DA-F597FE0FDD2B}" srcOrd="0" destOrd="0" presId="urn:microsoft.com/office/officeart/2005/8/layout/cycle2"/>
    <dgm:cxn modelId="{BD0AD922-6CA0-4097-9F98-5679B7F89B06}" type="presOf" srcId="{64D20333-B2C1-4A38-8C34-E6A409367C60}" destId="{D9847963-53A2-4FC0-94F5-0DC2089721E0}" srcOrd="0" destOrd="0" presId="urn:microsoft.com/office/officeart/2005/8/layout/cycle2"/>
    <dgm:cxn modelId="{AF00D2BC-FCFE-4314-AA6B-12B2008DBFBD}" srcId="{DF0A1AA8-3BEB-47A3-B257-5B7ACA55626F}" destId="{98C556BD-5CF9-44EB-B976-9974E378DDA3}" srcOrd="2" destOrd="0" parTransId="{EB91EE90-3E70-45B8-ACF1-5D0B881D2103}" sibTransId="{8646E70E-8EFB-42D8-88DA-F6287DE47E89}"/>
    <dgm:cxn modelId="{411D0212-8F3F-44CA-8D5A-CF2155C57768}" type="presOf" srcId="{5C2BD024-2443-4F24-B478-1B9DB77B8F28}" destId="{D894906F-F469-45DE-B6BD-0C9402FB5E4E}" srcOrd="0" destOrd="0" presId="urn:microsoft.com/office/officeart/2005/8/layout/cycle2"/>
    <dgm:cxn modelId="{86F53807-4ECD-4B00-840B-B121D5BA5FCA}" srcId="{DF0A1AA8-3BEB-47A3-B257-5B7ACA55626F}" destId="{2EB6CFD0-7446-4741-8BE1-14FAB2D683D5}" srcOrd="6" destOrd="0" parTransId="{F6AFA89F-121E-4841-893F-87EE22219E47}" sibTransId="{5C2BD024-2443-4F24-B478-1B9DB77B8F28}"/>
    <dgm:cxn modelId="{376FB532-5DDF-4347-A795-E8E18873DAA2}" type="presOf" srcId="{4A8FC083-F520-48CD-9E76-1302FC9700C1}" destId="{24ADD5CB-564D-4DA2-990F-520575BBAD46}" srcOrd="0" destOrd="0" presId="urn:microsoft.com/office/officeart/2005/8/layout/cycle2"/>
    <dgm:cxn modelId="{4BA9DD79-CA72-46B2-9F16-078A9203A23C}" srcId="{DF0A1AA8-3BEB-47A3-B257-5B7ACA55626F}" destId="{C9B8973D-E68B-4217-982B-53A41FE70CC3}" srcOrd="3" destOrd="0" parTransId="{85DA7211-EECE-4A12-977B-0FEB1248DE36}" sibTransId="{EC17F05C-F40A-4BB1-B989-BE4E009ED372}"/>
    <dgm:cxn modelId="{BCFF0E50-0617-4D7E-840B-C2A67E3E770A}" type="presOf" srcId="{2EB6CFD0-7446-4741-8BE1-14FAB2D683D5}" destId="{1114492D-5433-47C7-8ECF-089D49C6E493}" srcOrd="0" destOrd="0" presId="urn:microsoft.com/office/officeart/2005/8/layout/cycle2"/>
    <dgm:cxn modelId="{8BBFD8FA-D137-4628-8293-B1629E08176C}" srcId="{DF0A1AA8-3BEB-47A3-B257-5B7ACA55626F}" destId="{4A8FC083-F520-48CD-9E76-1302FC9700C1}" srcOrd="0" destOrd="0" parTransId="{E7DFA325-A5CC-4A36-9EF4-988A00021023}" sibTransId="{E91CC969-5886-4370-881C-9F9697418825}"/>
    <dgm:cxn modelId="{8F0F89B5-AAEA-4960-843B-0D01FFAD4D8F}" type="presOf" srcId="{D5FABFCC-AB5C-4AFA-8649-B9FE45BD489A}" destId="{0139D96F-FEF2-40D6-96F2-FA657B1021BC}" srcOrd="1" destOrd="0" presId="urn:microsoft.com/office/officeart/2005/8/layout/cycle2"/>
    <dgm:cxn modelId="{79E991D9-7D6F-45A2-9395-EF3FC15DE610}" type="presParOf" srcId="{BBFCA079-392B-46D4-BCDC-0D42EACF6462}" destId="{24ADD5CB-564D-4DA2-990F-520575BBAD46}" srcOrd="0" destOrd="0" presId="urn:microsoft.com/office/officeart/2005/8/layout/cycle2"/>
    <dgm:cxn modelId="{7C626A72-4104-475A-9CB3-8F29C3E0716C}" type="presParOf" srcId="{BBFCA079-392B-46D4-BCDC-0D42EACF6462}" destId="{0BDD41F9-3086-4FF3-8A03-2DB9356A6E18}" srcOrd="1" destOrd="0" presId="urn:microsoft.com/office/officeart/2005/8/layout/cycle2"/>
    <dgm:cxn modelId="{2B7D9B4A-A3E9-4A79-B660-FFC90B33D0B7}" type="presParOf" srcId="{0BDD41F9-3086-4FF3-8A03-2DB9356A6E18}" destId="{356B893D-99AC-4E3D-994E-4F8F1AC35F9F}" srcOrd="0" destOrd="0" presId="urn:microsoft.com/office/officeart/2005/8/layout/cycle2"/>
    <dgm:cxn modelId="{A603E62D-3DDB-4A51-BDA1-9BA9CE9B8DD0}" type="presParOf" srcId="{BBFCA079-392B-46D4-BCDC-0D42EACF6462}" destId="{34DB6AE7-2EE2-46EB-8195-532D6A437A02}" srcOrd="2" destOrd="0" presId="urn:microsoft.com/office/officeart/2005/8/layout/cycle2"/>
    <dgm:cxn modelId="{74461695-5EFA-4BCC-AD52-668E2BB488C4}" type="presParOf" srcId="{BBFCA079-392B-46D4-BCDC-0D42EACF6462}" destId="{06D7FACC-7AB4-45B4-B6DA-F597FE0FDD2B}" srcOrd="3" destOrd="0" presId="urn:microsoft.com/office/officeart/2005/8/layout/cycle2"/>
    <dgm:cxn modelId="{8D18D7D2-660B-4816-B6BF-225D6ABBABC9}" type="presParOf" srcId="{06D7FACC-7AB4-45B4-B6DA-F597FE0FDD2B}" destId="{AA503645-AB34-4B09-86A5-C85DCAA42428}" srcOrd="0" destOrd="0" presId="urn:microsoft.com/office/officeart/2005/8/layout/cycle2"/>
    <dgm:cxn modelId="{6C8EF8E6-C8CC-4F56-977C-153FA1811D95}" type="presParOf" srcId="{BBFCA079-392B-46D4-BCDC-0D42EACF6462}" destId="{EC2CA5F3-75CE-4CD8-81D6-B1BACCF347A7}" srcOrd="4" destOrd="0" presId="urn:microsoft.com/office/officeart/2005/8/layout/cycle2"/>
    <dgm:cxn modelId="{6C9A267A-A2CD-476A-B5D0-3EF65E5C92E1}" type="presParOf" srcId="{BBFCA079-392B-46D4-BCDC-0D42EACF6462}" destId="{C778DD38-2031-49F7-892E-F2EF0B3E0E70}" srcOrd="5" destOrd="0" presId="urn:microsoft.com/office/officeart/2005/8/layout/cycle2"/>
    <dgm:cxn modelId="{42CE321B-2810-415F-8452-D31B9EA2464A}" type="presParOf" srcId="{C778DD38-2031-49F7-892E-F2EF0B3E0E70}" destId="{4A338A6F-C61D-439F-9CDB-C71383C30C90}" srcOrd="0" destOrd="0" presId="urn:microsoft.com/office/officeart/2005/8/layout/cycle2"/>
    <dgm:cxn modelId="{1FFFCE94-9A62-42D3-8E80-14587C780329}" type="presParOf" srcId="{BBFCA079-392B-46D4-BCDC-0D42EACF6462}" destId="{D58A4B9C-3FE5-43F2-8512-F25514F20A14}" srcOrd="6" destOrd="0" presId="urn:microsoft.com/office/officeart/2005/8/layout/cycle2"/>
    <dgm:cxn modelId="{7BCBFB33-3595-428E-B785-8DB37216793D}" type="presParOf" srcId="{BBFCA079-392B-46D4-BCDC-0D42EACF6462}" destId="{B1E7AACB-C91D-4EE2-9DD6-8417021B7A8F}" srcOrd="7" destOrd="0" presId="urn:microsoft.com/office/officeart/2005/8/layout/cycle2"/>
    <dgm:cxn modelId="{E003F7F9-3DE6-4B23-892A-21A0798827AA}" type="presParOf" srcId="{B1E7AACB-C91D-4EE2-9DD6-8417021B7A8F}" destId="{8E102B22-A445-4627-B84C-F5C1B739748F}" srcOrd="0" destOrd="0" presId="urn:microsoft.com/office/officeart/2005/8/layout/cycle2"/>
    <dgm:cxn modelId="{634824F3-96EB-4F8A-82C4-2C9A49037D7D}" type="presParOf" srcId="{BBFCA079-392B-46D4-BCDC-0D42EACF6462}" destId="{641C4EAB-49B8-4DA4-9865-ACCDA3BEF666}" srcOrd="8" destOrd="0" presId="urn:microsoft.com/office/officeart/2005/8/layout/cycle2"/>
    <dgm:cxn modelId="{D83A33BD-FA1A-43E9-B1F8-64AD3EF43456}" type="presParOf" srcId="{BBFCA079-392B-46D4-BCDC-0D42EACF6462}" destId="{0A98BFEA-D539-4804-9C9D-809EF6EE4A60}" srcOrd="9" destOrd="0" presId="urn:microsoft.com/office/officeart/2005/8/layout/cycle2"/>
    <dgm:cxn modelId="{88F9DD6C-5397-49BB-A907-4D1E644999B6}" type="presParOf" srcId="{0A98BFEA-D539-4804-9C9D-809EF6EE4A60}" destId="{16F0887C-E76C-432A-B44D-6142143E3057}" srcOrd="0" destOrd="0" presId="urn:microsoft.com/office/officeart/2005/8/layout/cycle2"/>
    <dgm:cxn modelId="{CD29D97D-2750-4683-8579-A365B193F11A}" type="presParOf" srcId="{BBFCA079-392B-46D4-BCDC-0D42EACF6462}" destId="{55271980-D958-4868-B3A5-9C337A073E9B}" srcOrd="10" destOrd="0" presId="urn:microsoft.com/office/officeart/2005/8/layout/cycle2"/>
    <dgm:cxn modelId="{74EC56A7-0DF0-4512-AEF7-0AA22B7E8867}" type="presParOf" srcId="{BBFCA079-392B-46D4-BCDC-0D42EACF6462}" destId="{D9847963-53A2-4FC0-94F5-0DC2089721E0}" srcOrd="11" destOrd="0" presId="urn:microsoft.com/office/officeart/2005/8/layout/cycle2"/>
    <dgm:cxn modelId="{899C6684-5994-4113-A376-B7904C8EF938}" type="presParOf" srcId="{D9847963-53A2-4FC0-94F5-0DC2089721E0}" destId="{A978A2D4-158A-4B8D-8482-D29A0EFE190A}" srcOrd="0" destOrd="0" presId="urn:microsoft.com/office/officeart/2005/8/layout/cycle2"/>
    <dgm:cxn modelId="{92EB2423-45CD-4D14-A6E3-4FD263F7EC0B}" type="presParOf" srcId="{BBFCA079-392B-46D4-BCDC-0D42EACF6462}" destId="{1114492D-5433-47C7-8ECF-089D49C6E493}" srcOrd="12" destOrd="0" presId="urn:microsoft.com/office/officeart/2005/8/layout/cycle2"/>
    <dgm:cxn modelId="{D551ECE2-9B40-4096-917B-C69313103891}" type="presParOf" srcId="{BBFCA079-392B-46D4-BCDC-0D42EACF6462}" destId="{D894906F-F469-45DE-B6BD-0C9402FB5E4E}" srcOrd="13" destOrd="0" presId="urn:microsoft.com/office/officeart/2005/8/layout/cycle2"/>
    <dgm:cxn modelId="{4988EBF6-1AC8-4709-829E-08E86D02D723}" type="presParOf" srcId="{D894906F-F469-45DE-B6BD-0C9402FB5E4E}" destId="{ECD7948A-C1D1-445D-925E-D7D2E6B52FA0}" srcOrd="0" destOrd="0" presId="urn:microsoft.com/office/officeart/2005/8/layout/cycle2"/>
    <dgm:cxn modelId="{69EA944B-1D46-4F8F-9E31-847383278DF7}" type="presParOf" srcId="{BBFCA079-392B-46D4-BCDC-0D42EACF6462}" destId="{FF1EF450-C80E-4C30-A201-2348FA57FF49}" srcOrd="14" destOrd="0" presId="urn:microsoft.com/office/officeart/2005/8/layout/cycle2"/>
    <dgm:cxn modelId="{98116B17-B4CA-436B-9D85-EC89D49E4BC2}" type="presParOf" srcId="{BBFCA079-392B-46D4-BCDC-0D42EACF6462}" destId="{88B77C9F-D472-4D3F-8039-CADF04F785F2}" srcOrd="15" destOrd="0" presId="urn:microsoft.com/office/officeart/2005/8/layout/cycle2"/>
    <dgm:cxn modelId="{33C2ECE0-D66D-4289-B620-F01ABFAE7453}" type="presParOf" srcId="{88B77C9F-D472-4D3F-8039-CADF04F785F2}" destId="{0139D96F-FEF2-40D6-96F2-FA657B1021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E08DDE-CAC1-4D94-9240-7953E9A538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7D04D59-8942-432E-804E-691E7A42F2DF}" type="pres">
      <dgm:prSet presAssocID="{7EE08DDE-CAC1-4D94-9240-7953E9A538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64FFD712-C7A0-4188-8190-8A2700A8F32E}" type="presOf" srcId="{7EE08DDE-CAC1-4D94-9240-7953E9A538AC}" destId="{07D04D59-8942-432E-804E-691E7A42F2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D0BB2B-553F-4F9F-BCB6-A55F34C68E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35DE231-C73A-43EE-9FA5-F56E495430BB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500" b="1" dirty="0" smtClean="0">
              <a:solidFill>
                <a:schemeClr val="accent1"/>
              </a:solidFill>
            </a:rPr>
            <a:t>Gıda ve Kontrol Genel Müdürlüğü Bitkisel Yağ Kullanım Oranları </a:t>
          </a:r>
          <a:endParaRPr lang="tr-TR" sz="2500" b="1" dirty="0">
            <a:solidFill>
              <a:schemeClr val="accent1"/>
            </a:solidFill>
          </a:endParaRPr>
        </a:p>
      </dgm:t>
    </dgm:pt>
    <dgm:pt modelId="{8D695621-6C41-4DDC-B521-978954E18A28}" type="parTrans" cxnId="{B63C16D2-760C-4531-A7E3-9B1F5076C4F2}">
      <dgm:prSet/>
      <dgm:spPr/>
      <dgm:t>
        <a:bodyPr/>
        <a:lstStyle/>
        <a:p>
          <a:endParaRPr lang="tr-TR" b="1">
            <a:solidFill>
              <a:schemeClr val="accent1"/>
            </a:solidFill>
          </a:endParaRPr>
        </a:p>
      </dgm:t>
    </dgm:pt>
    <dgm:pt modelId="{8052BDDD-A7CE-47D5-BE2A-873C100039AF}" type="sibTrans" cxnId="{B63C16D2-760C-4531-A7E3-9B1F5076C4F2}">
      <dgm:prSet/>
      <dgm:spPr/>
      <dgm:t>
        <a:bodyPr/>
        <a:lstStyle/>
        <a:p>
          <a:endParaRPr lang="tr-TR" b="1">
            <a:solidFill>
              <a:schemeClr val="accent1"/>
            </a:solidFill>
          </a:endParaRPr>
        </a:p>
      </dgm:t>
    </dgm:pt>
    <dgm:pt modelId="{B2C98520-E83A-429D-BAB8-B2003A35C0BF}" type="pres">
      <dgm:prSet presAssocID="{19D0BB2B-553F-4F9F-BCB6-A55F34C68E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615D176-1B39-4AA1-9A72-057751E95F3D}" type="pres">
      <dgm:prSet presAssocID="{635DE231-C73A-43EE-9FA5-F56E495430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E3B0C9-D503-47E4-9937-44840FC78B15}" type="presOf" srcId="{19D0BB2B-553F-4F9F-BCB6-A55F34C68EAD}" destId="{B2C98520-E83A-429D-BAB8-B2003A35C0BF}" srcOrd="0" destOrd="0" presId="urn:microsoft.com/office/officeart/2005/8/layout/vList2"/>
    <dgm:cxn modelId="{B63C16D2-760C-4531-A7E3-9B1F5076C4F2}" srcId="{19D0BB2B-553F-4F9F-BCB6-A55F34C68EAD}" destId="{635DE231-C73A-43EE-9FA5-F56E495430BB}" srcOrd="0" destOrd="0" parTransId="{8D695621-6C41-4DDC-B521-978954E18A28}" sibTransId="{8052BDDD-A7CE-47D5-BE2A-873C100039AF}"/>
    <dgm:cxn modelId="{84AF5F19-DAC7-4623-AECD-011C4FD65A59}" type="presOf" srcId="{635DE231-C73A-43EE-9FA5-F56E495430BB}" destId="{0615D176-1B39-4AA1-9A72-057751E95F3D}" srcOrd="0" destOrd="0" presId="urn:microsoft.com/office/officeart/2005/8/layout/vList2"/>
    <dgm:cxn modelId="{5D43A024-64B9-4757-BD61-FDAAF98366BB}" type="presParOf" srcId="{B2C98520-E83A-429D-BAB8-B2003A35C0BF}" destId="{0615D176-1B39-4AA1-9A72-057751E95F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E9CF15-E8ED-4088-90D2-DE303B4727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D839602-3559-4E79-93C7-A2FAE49AC379}" type="pres">
      <dgm:prSet presAssocID="{F3E9CF15-E8ED-4088-90D2-DE303B4727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B1080E69-4DC0-4729-B49D-45D138F2B7C1}" type="presOf" srcId="{F3E9CF15-E8ED-4088-90D2-DE303B47278D}" destId="{1D839602-3559-4E79-93C7-A2FAE49AC3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CFA451-DE00-4C3B-9B3D-0F6AEACB32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F05BB0D-6AD2-4D89-8A8A-D3D5FBFF0193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400" b="1" dirty="0" smtClean="0">
              <a:solidFill>
                <a:schemeClr val="accent1"/>
              </a:solidFill>
            </a:rPr>
            <a:t>Kapasite Hesabı</a:t>
          </a:r>
          <a:endParaRPr lang="tr-TR" sz="2400" dirty="0">
            <a:solidFill>
              <a:schemeClr val="accent1"/>
            </a:solidFill>
          </a:endParaRPr>
        </a:p>
      </dgm:t>
    </dgm:pt>
    <dgm:pt modelId="{56A330F5-7687-4393-AC73-ED235D9D8229}" type="parTrans" cxnId="{A956B40E-3B15-4A5D-915D-3C587FF69CE4}">
      <dgm:prSet/>
      <dgm:spPr/>
      <dgm:t>
        <a:bodyPr/>
        <a:lstStyle/>
        <a:p>
          <a:endParaRPr lang="tr-TR">
            <a:solidFill>
              <a:schemeClr val="accent1"/>
            </a:solidFill>
          </a:endParaRPr>
        </a:p>
      </dgm:t>
    </dgm:pt>
    <dgm:pt modelId="{629E4BE0-3428-40C6-A16D-1875C6976749}" type="sibTrans" cxnId="{A956B40E-3B15-4A5D-915D-3C587FF69CE4}">
      <dgm:prSet/>
      <dgm:spPr/>
      <dgm:t>
        <a:bodyPr/>
        <a:lstStyle/>
        <a:p>
          <a:endParaRPr lang="tr-TR">
            <a:solidFill>
              <a:schemeClr val="accent1"/>
            </a:solidFill>
          </a:endParaRPr>
        </a:p>
      </dgm:t>
    </dgm:pt>
    <dgm:pt modelId="{6FA04B18-9EBD-4AB9-A828-E9A3D4849941}" type="pres">
      <dgm:prSet presAssocID="{86CFA451-DE00-4C3B-9B3D-0F6AEACB32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53CFE2E-CC34-48EF-820C-7B97663F886F}" type="pres">
      <dgm:prSet presAssocID="{3F05BB0D-6AD2-4D89-8A8A-D3D5FBFF01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956B40E-3B15-4A5D-915D-3C587FF69CE4}" srcId="{86CFA451-DE00-4C3B-9B3D-0F6AEACB325A}" destId="{3F05BB0D-6AD2-4D89-8A8A-D3D5FBFF0193}" srcOrd="0" destOrd="0" parTransId="{56A330F5-7687-4393-AC73-ED235D9D8229}" sibTransId="{629E4BE0-3428-40C6-A16D-1875C6976749}"/>
    <dgm:cxn modelId="{DB0D0027-1AB7-4206-942F-4D0ED7778C37}" type="presOf" srcId="{3F05BB0D-6AD2-4D89-8A8A-D3D5FBFF0193}" destId="{253CFE2E-CC34-48EF-820C-7B97663F886F}" srcOrd="0" destOrd="0" presId="urn:microsoft.com/office/officeart/2005/8/layout/vList2"/>
    <dgm:cxn modelId="{02CCDAAC-6684-45C7-AE65-08C7C8CBC6C1}" type="presOf" srcId="{86CFA451-DE00-4C3B-9B3D-0F6AEACB325A}" destId="{6FA04B18-9EBD-4AB9-A828-E9A3D4849941}" srcOrd="0" destOrd="0" presId="urn:microsoft.com/office/officeart/2005/8/layout/vList2"/>
    <dgm:cxn modelId="{71CFD076-D14B-4DC2-A65A-4A5C4134AB8C}" type="presParOf" srcId="{6FA04B18-9EBD-4AB9-A828-E9A3D4849941}" destId="{253CFE2E-CC34-48EF-820C-7B97663F88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C7474C-CC5B-45D2-89B6-7EC82D99B9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8DC868D-CFB6-4931-B567-C5E2EDEAFB1C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 smtClean="0">
              <a:solidFill>
                <a:schemeClr val="accent1"/>
              </a:solidFill>
            </a:rPr>
            <a:t>İhtiyaç Maddeleri</a:t>
          </a:r>
          <a:endParaRPr lang="tr-TR" sz="2800" dirty="0">
            <a:solidFill>
              <a:schemeClr val="accent1"/>
            </a:solidFill>
          </a:endParaRPr>
        </a:p>
      </dgm:t>
    </dgm:pt>
    <dgm:pt modelId="{68F5AB81-F34F-4830-B885-0FCB89C052CC}" type="parTrans" cxnId="{449BE5FC-0181-4572-83DE-3DBFDA66C6BD}">
      <dgm:prSet/>
      <dgm:spPr/>
      <dgm:t>
        <a:bodyPr/>
        <a:lstStyle/>
        <a:p>
          <a:endParaRPr lang="tr-TR"/>
        </a:p>
      </dgm:t>
    </dgm:pt>
    <dgm:pt modelId="{257087C7-363B-456C-81AA-D76E6FE1E5C8}" type="sibTrans" cxnId="{449BE5FC-0181-4572-83DE-3DBFDA66C6BD}">
      <dgm:prSet/>
      <dgm:spPr/>
      <dgm:t>
        <a:bodyPr/>
        <a:lstStyle/>
        <a:p>
          <a:endParaRPr lang="tr-TR"/>
        </a:p>
      </dgm:t>
    </dgm:pt>
    <dgm:pt modelId="{D9C46387-4481-442F-91CB-9790DCB45E50}" type="pres">
      <dgm:prSet presAssocID="{94C7474C-CC5B-45D2-89B6-7EC82D99B9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F986A3-D312-4DB4-910F-FC105CB36068}" type="pres">
      <dgm:prSet presAssocID="{F8DC868D-CFB6-4931-B567-C5E2EDEAFB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B694992-6D2D-4CBA-BFF7-8BCE3E40F3B8}" type="presOf" srcId="{94C7474C-CC5B-45D2-89B6-7EC82D99B946}" destId="{D9C46387-4481-442F-91CB-9790DCB45E50}" srcOrd="0" destOrd="0" presId="urn:microsoft.com/office/officeart/2005/8/layout/vList2"/>
    <dgm:cxn modelId="{449BE5FC-0181-4572-83DE-3DBFDA66C6BD}" srcId="{94C7474C-CC5B-45D2-89B6-7EC82D99B946}" destId="{F8DC868D-CFB6-4931-B567-C5E2EDEAFB1C}" srcOrd="0" destOrd="0" parTransId="{68F5AB81-F34F-4830-B885-0FCB89C052CC}" sibTransId="{257087C7-363B-456C-81AA-D76E6FE1E5C8}"/>
    <dgm:cxn modelId="{F4B63766-310D-41F0-92A5-561C629A3B6A}" type="presOf" srcId="{F8DC868D-CFB6-4931-B567-C5E2EDEAFB1C}" destId="{53F986A3-D312-4DB4-910F-FC105CB36068}" srcOrd="0" destOrd="0" presId="urn:microsoft.com/office/officeart/2005/8/layout/vList2"/>
    <dgm:cxn modelId="{B2A98A75-5AF5-4F73-AF54-B33695EE8C82}" type="presParOf" srcId="{D9C46387-4481-442F-91CB-9790DCB45E50}" destId="{53F986A3-D312-4DB4-910F-FC105CB360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B68B6A-6196-4F69-907C-A13D8C6B8F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7085ACC-2899-4E33-BC26-70AE80D22EE7}">
      <dgm:prSet custT="1"/>
      <dgm:spPr/>
      <dgm:t>
        <a:bodyPr/>
        <a:lstStyle/>
        <a:p>
          <a:pPr algn="l" rtl="0"/>
          <a:r>
            <a:rPr lang="tr-TR" sz="4800" dirty="0" smtClean="0"/>
            <a:t>     </a:t>
          </a:r>
          <a:r>
            <a:rPr lang="tr-TR" sz="6000" b="1" dirty="0" smtClean="0">
              <a:latin typeface="Berlin Sans FB Demi" panose="020E0802020502020306" pitchFamily="34" charset="0"/>
            </a:rPr>
            <a:t>TEŞEKKÜR EDERİZ</a:t>
          </a:r>
          <a:endParaRPr lang="tr-TR" sz="6000" b="1" dirty="0">
            <a:latin typeface="Berlin Sans FB Demi" panose="020E0802020502020306" pitchFamily="34" charset="0"/>
          </a:endParaRPr>
        </a:p>
      </dgm:t>
    </dgm:pt>
    <dgm:pt modelId="{BA833EC3-1988-4CC2-8A2B-7D33BC476736}" type="parTrans" cxnId="{C51AB500-0AC3-4AB2-B546-4222F603C8A8}">
      <dgm:prSet/>
      <dgm:spPr/>
      <dgm:t>
        <a:bodyPr/>
        <a:lstStyle/>
        <a:p>
          <a:endParaRPr lang="tr-TR"/>
        </a:p>
      </dgm:t>
    </dgm:pt>
    <dgm:pt modelId="{BBCE1B26-174D-4E90-AC82-B52862EAE97E}" type="sibTrans" cxnId="{C51AB500-0AC3-4AB2-B546-4222F603C8A8}">
      <dgm:prSet/>
      <dgm:spPr/>
      <dgm:t>
        <a:bodyPr/>
        <a:lstStyle/>
        <a:p>
          <a:endParaRPr lang="tr-TR"/>
        </a:p>
      </dgm:t>
    </dgm:pt>
    <dgm:pt modelId="{52DA9DAB-7698-4F5B-8185-7D0E7243466E}" type="pres">
      <dgm:prSet presAssocID="{D5B68B6A-6196-4F69-907C-A13D8C6B8F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220557B-E8F9-42D1-B38F-6822ECD9FF69}" type="pres">
      <dgm:prSet presAssocID="{87085ACC-2899-4E33-BC26-70AE80D22EE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1AB500-0AC3-4AB2-B546-4222F603C8A8}" srcId="{D5B68B6A-6196-4F69-907C-A13D8C6B8F65}" destId="{87085ACC-2899-4E33-BC26-70AE80D22EE7}" srcOrd="0" destOrd="0" parTransId="{BA833EC3-1988-4CC2-8A2B-7D33BC476736}" sibTransId="{BBCE1B26-174D-4E90-AC82-B52862EAE97E}"/>
    <dgm:cxn modelId="{C72DCEFC-2589-40D2-AD5E-0AC6CA492E51}" type="presOf" srcId="{87085ACC-2899-4E33-BC26-70AE80D22EE7}" destId="{6220557B-E8F9-42D1-B38F-6822ECD9FF69}" srcOrd="0" destOrd="0" presId="urn:microsoft.com/office/officeart/2005/8/layout/vList2"/>
    <dgm:cxn modelId="{9C2C652C-A2B1-4198-A407-5D50838103F2}" type="presOf" srcId="{D5B68B6A-6196-4F69-907C-A13D8C6B8F65}" destId="{52DA9DAB-7698-4F5B-8185-7D0E7243466E}" srcOrd="0" destOrd="0" presId="urn:microsoft.com/office/officeart/2005/8/layout/vList2"/>
    <dgm:cxn modelId="{5AB23363-FAF4-4C91-8FE9-F3D7FCEFF09B}" type="presParOf" srcId="{52DA9DAB-7698-4F5B-8185-7D0E7243466E}" destId="{6220557B-E8F9-42D1-B38F-6822ECD9FF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1AFD6D-4278-42FD-9979-A9536ABD57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FE392DF-2F6D-4D1C-9C57-DBA2B912A49E}">
      <dgm:prSet/>
      <dgm:spPr/>
      <dgm:t>
        <a:bodyPr/>
        <a:lstStyle/>
        <a:p>
          <a:pPr rtl="0"/>
          <a:r>
            <a:rPr lang="tr-TR" b="1" dirty="0" smtClean="0">
              <a:solidFill>
                <a:srgbClr val="FFFF00"/>
              </a:solidFill>
            </a:rPr>
            <a:t>BİTKİSEL HAMYAĞ FABRİKALARI</a:t>
          </a:r>
          <a:endParaRPr lang="tr-TR" dirty="0">
            <a:solidFill>
              <a:srgbClr val="FFFF00"/>
            </a:solidFill>
          </a:endParaRPr>
        </a:p>
      </dgm:t>
    </dgm:pt>
    <dgm:pt modelId="{B456B356-3ADC-4981-8BC3-B3D01F3645C7}" type="parTrans" cxnId="{71B94F9C-4A2C-40AC-A621-BB451280B027}">
      <dgm:prSet/>
      <dgm:spPr/>
      <dgm:t>
        <a:bodyPr/>
        <a:lstStyle/>
        <a:p>
          <a:endParaRPr lang="tr-TR"/>
        </a:p>
      </dgm:t>
    </dgm:pt>
    <dgm:pt modelId="{7D3AC70E-C8F5-4CC2-914B-23D2085130C0}" type="sibTrans" cxnId="{71B94F9C-4A2C-40AC-A621-BB451280B027}">
      <dgm:prSet/>
      <dgm:spPr/>
      <dgm:t>
        <a:bodyPr/>
        <a:lstStyle/>
        <a:p>
          <a:endParaRPr lang="tr-TR"/>
        </a:p>
      </dgm:t>
    </dgm:pt>
    <dgm:pt modelId="{EDB1E7E1-23D5-4900-9C67-CC8220428287}">
      <dgm:prSet/>
      <dgm:spPr/>
      <dgm:t>
        <a:bodyPr/>
        <a:lstStyle/>
        <a:p>
          <a:pPr rtl="0"/>
          <a:r>
            <a:rPr lang="tr-TR" b="1" smtClean="0"/>
            <a:t>Bitkisel Hamyağ Üretiminde Makina ve Tesisat Tablosu </a:t>
          </a:r>
          <a:endParaRPr lang="tr-TR"/>
        </a:p>
      </dgm:t>
    </dgm:pt>
    <dgm:pt modelId="{A3F1576C-587D-42EB-8DFA-70E5AE962E92}" type="parTrans" cxnId="{FF7249E2-8CC1-47E0-B17D-2869C2A178ED}">
      <dgm:prSet/>
      <dgm:spPr/>
      <dgm:t>
        <a:bodyPr/>
        <a:lstStyle/>
        <a:p>
          <a:endParaRPr lang="tr-TR"/>
        </a:p>
      </dgm:t>
    </dgm:pt>
    <dgm:pt modelId="{74FA54DA-8F55-4CDA-96B2-213191B16217}" type="sibTrans" cxnId="{FF7249E2-8CC1-47E0-B17D-2869C2A178ED}">
      <dgm:prSet/>
      <dgm:spPr/>
      <dgm:t>
        <a:bodyPr/>
        <a:lstStyle/>
        <a:p>
          <a:endParaRPr lang="tr-TR"/>
        </a:p>
      </dgm:t>
    </dgm:pt>
    <dgm:pt modelId="{DAC8F0DC-CB39-45BC-991C-3BE29A01330D}">
      <dgm:prSet/>
      <dgm:spPr/>
      <dgm:t>
        <a:bodyPr/>
        <a:lstStyle/>
        <a:p>
          <a:pPr rtl="0"/>
          <a:r>
            <a:rPr lang="tr-TR" b="1" smtClean="0"/>
            <a:t>a. Tohum </a:t>
          </a:r>
          <a:r>
            <a:rPr lang="tr-TR" b="1" dirty="0" smtClean="0"/>
            <a:t>temizleme ve depolama üniteleri</a:t>
          </a:r>
          <a:endParaRPr lang="tr-TR" dirty="0"/>
        </a:p>
      </dgm:t>
    </dgm:pt>
    <dgm:pt modelId="{D4D1DFE6-7E3F-4A15-9A30-441F35944BAA}" type="parTrans" cxnId="{2CA428E3-E632-4DBF-8B4E-40B6BFF01630}">
      <dgm:prSet/>
      <dgm:spPr/>
      <dgm:t>
        <a:bodyPr/>
        <a:lstStyle/>
        <a:p>
          <a:endParaRPr lang="tr-TR"/>
        </a:p>
      </dgm:t>
    </dgm:pt>
    <dgm:pt modelId="{73C26EFA-A9BB-4207-BA47-D1788AE6DF26}" type="sibTrans" cxnId="{2CA428E3-E632-4DBF-8B4E-40B6BFF01630}">
      <dgm:prSet/>
      <dgm:spPr/>
      <dgm:t>
        <a:bodyPr/>
        <a:lstStyle/>
        <a:p>
          <a:endParaRPr lang="tr-TR"/>
        </a:p>
      </dgm:t>
    </dgm:pt>
    <dgm:pt modelId="{60DD7E48-3E61-457C-A133-64A5A190F954}">
      <dgm:prSet/>
      <dgm:spPr/>
      <dgm:t>
        <a:bodyPr/>
        <a:lstStyle/>
        <a:p>
          <a:pPr rtl="0"/>
          <a:r>
            <a:rPr lang="tr-TR" b="1" smtClean="0"/>
            <a:t>b. Tohum hazırlama ünitesi </a:t>
          </a:r>
          <a:endParaRPr lang="tr-TR"/>
        </a:p>
      </dgm:t>
    </dgm:pt>
    <dgm:pt modelId="{9EAD51B6-1200-48C7-861A-7F01EC8F15B3}" type="parTrans" cxnId="{5F53F1C3-37FF-4A13-8064-978F7DDD8CF4}">
      <dgm:prSet/>
      <dgm:spPr/>
      <dgm:t>
        <a:bodyPr/>
        <a:lstStyle/>
        <a:p>
          <a:endParaRPr lang="tr-TR"/>
        </a:p>
      </dgm:t>
    </dgm:pt>
    <dgm:pt modelId="{8A258D49-E66C-4E4E-86F0-EE049701B40C}" type="sibTrans" cxnId="{5F53F1C3-37FF-4A13-8064-978F7DDD8CF4}">
      <dgm:prSet/>
      <dgm:spPr/>
      <dgm:t>
        <a:bodyPr/>
        <a:lstStyle/>
        <a:p>
          <a:endParaRPr lang="tr-TR"/>
        </a:p>
      </dgm:t>
    </dgm:pt>
    <dgm:pt modelId="{8D5B7A83-E791-4D8B-9FDD-7BF6FB41B8D7}">
      <dgm:prSet/>
      <dgm:spPr/>
      <dgm:t>
        <a:bodyPr/>
        <a:lstStyle/>
        <a:p>
          <a:pPr rtl="0"/>
          <a:r>
            <a:rPr lang="tr-TR" b="1" smtClean="0"/>
            <a:t>c. Presleme ünitesi</a:t>
          </a:r>
          <a:endParaRPr lang="tr-TR"/>
        </a:p>
      </dgm:t>
    </dgm:pt>
    <dgm:pt modelId="{C98BBF0A-2D30-49D0-9DC9-B1DCC5505D28}" type="parTrans" cxnId="{E644A16F-F751-4094-A5A4-B71EE7EA0601}">
      <dgm:prSet/>
      <dgm:spPr/>
      <dgm:t>
        <a:bodyPr/>
        <a:lstStyle/>
        <a:p>
          <a:endParaRPr lang="tr-TR"/>
        </a:p>
      </dgm:t>
    </dgm:pt>
    <dgm:pt modelId="{FE732A2D-A7DC-4895-873F-127A6B88D401}" type="sibTrans" cxnId="{E644A16F-F751-4094-A5A4-B71EE7EA0601}">
      <dgm:prSet/>
      <dgm:spPr/>
      <dgm:t>
        <a:bodyPr/>
        <a:lstStyle/>
        <a:p>
          <a:endParaRPr lang="tr-TR"/>
        </a:p>
      </dgm:t>
    </dgm:pt>
    <dgm:pt modelId="{6E1E04E3-0C63-4165-A4F0-DC2E7DCBFC82}">
      <dgm:prSet/>
      <dgm:spPr/>
      <dgm:t>
        <a:bodyPr/>
        <a:lstStyle/>
        <a:p>
          <a:pPr rtl="0"/>
          <a:r>
            <a:rPr lang="tr-TR" b="1" smtClean="0"/>
            <a:t>d. Ekstraksiyon ünitesi </a:t>
          </a:r>
          <a:endParaRPr lang="tr-TR"/>
        </a:p>
      </dgm:t>
    </dgm:pt>
    <dgm:pt modelId="{0594230B-CC5A-4DEF-B745-596439D39F8E}" type="parTrans" cxnId="{3D06FF6E-5B8D-4AE4-9058-5E71DE28D191}">
      <dgm:prSet/>
      <dgm:spPr/>
      <dgm:t>
        <a:bodyPr/>
        <a:lstStyle/>
        <a:p>
          <a:endParaRPr lang="tr-TR"/>
        </a:p>
      </dgm:t>
    </dgm:pt>
    <dgm:pt modelId="{98A3B963-4FC5-47F7-95CC-BB24268767B0}" type="sibTrans" cxnId="{3D06FF6E-5B8D-4AE4-9058-5E71DE28D191}">
      <dgm:prSet/>
      <dgm:spPr/>
      <dgm:t>
        <a:bodyPr/>
        <a:lstStyle/>
        <a:p>
          <a:endParaRPr lang="tr-TR"/>
        </a:p>
      </dgm:t>
    </dgm:pt>
    <dgm:pt modelId="{84DC8167-856C-4B4C-871D-2AFC2806C87B}">
      <dgm:prSet/>
      <dgm:spPr/>
      <dgm:t>
        <a:bodyPr/>
        <a:lstStyle/>
        <a:p>
          <a:pPr rtl="0"/>
          <a:r>
            <a:rPr lang="tr-TR" b="1" dirty="0" smtClean="0"/>
            <a:t>e. Yardımcı tesisler </a:t>
          </a:r>
          <a:endParaRPr lang="tr-TR" dirty="0"/>
        </a:p>
      </dgm:t>
    </dgm:pt>
    <dgm:pt modelId="{185F2333-7D39-419D-BD8E-62F0363AE227}" type="parTrans" cxnId="{FCB656E5-71B0-40E4-A6F1-ABFF9FAF6EF8}">
      <dgm:prSet/>
      <dgm:spPr/>
      <dgm:t>
        <a:bodyPr/>
        <a:lstStyle/>
        <a:p>
          <a:endParaRPr lang="tr-TR"/>
        </a:p>
      </dgm:t>
    </dgm:pt>
    <dgm:pt modelId="{4A5E9A33-0B74-453B-BC49-90841FC065F7}" type="sibTrans" cxnId="{FCB656E5-71B0-40E4-A6F1-ABFF9FAF6EF8}">
      <dgm:prSet/>
      <dgm:spPr/>
      <dgm:t>
        <a:bodyPr/>
        <a:lstStyle/>
        <a:p>
          <a:endParaRPr lang="tr-TR"/>
        </a:p>
      </dgm:t>
    </dgm:pt>
    <dgm:pt modelId="{A8B05A80-56A7-4E20-AE4B-D1A18EADABDC}" type="pres">
      <dgm:prSet presAssocID="{C11AFD6D-4278-42FD-9979-A9536ABD5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0A8704D-8647-4ACF-9D5C-D4E159E2A397}" type="pres">
      <dgm:prSet presAssocID="{FFE392DF-2F6D-4D1C-9C57-DBA2B912A49E}" presName="parentText" presStyleLbl="node1" presStyleIdx="0" presStyleCnt="7" custScaleY="111933" custLinFactNeighborY="-1939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F22E76-EF71-4F3D-A0A7-FABCC443EB7D}" type="pres">
      <dgm:prSet presAssocID="{7D3AC70E-C8F5-4CC2-914B-23D2085130C0}" presName="spacer" presStyleCnt="0"/>
      <dgm:spPr/>
    </dgm:pt>
    <dgm:pt modelId="{3318869B-3413-46C1-8210-78A7C0ED3F2C}" type="pres">
      <dgm:prSet presAssocID="{EDB1E7E1-23D5-4900-9C67-CC822042828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40D4172-EC33-420E-B2B7-351A63683754}" type="pres">
      <dgm:prSet presAssocID="{74FA54DA-8F55-4CDA-96B2-213191B16217}" presName="spacer" presStyleCnt="0"/>
      <dgm:spPr/>
    </dgm:pt>
    <dgm:pt modelId="{FBDE533E-322C-4C10-9572-58640DE105B0}" type="pres">
      <dgm:prSet presAssocID="{DAC8F0DC-CB39-45BC-991C-3BE29A01330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17FA49-6CF2-4322-BD1B-7A55287447D0}" type="pres">
      <dgm:prSet presAssocID="{73C26EFA-A9BB-4207-BA47-D1788AE6DF26}" presName="spacer" presStyleCnt="0"/>
      <dgm:spPr/>
    </dgm:pt>
    <dgm:pt modelId="{9DA559EF-FB60-438D-A74B-6FAE21E3AAEA}" type="pres">
      <dgm:prSet presAssocID="{60DD7E48-3E61-457C-A133-64A5A190F95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47EA84-30FF-4FAE-8427-40EDC8BA3298}" type="pres">
      <dgm:prSet presAssocID="{8A258D49-E66C-4E4E-86F0-EE049701B40C}" presName="spacer" presStyleCnt="0"/>
      <dgm:spPr/>
    </dgm:pt>
    <dgm:pt modelId="{9BA863BD-29CF-4506-9C23-F747FDEE64FB}" type="pres">
      <dgm:prSet presAssocID="{8D5B7A83-E791-4D8B-9FDD-7BF6FB41B8D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CE2ADF-F7F7-43A1-8746-B8F3E150EC44}" type="pres">
      <dgm:prSet presAssocID="{FE732A2D-A7DC-4895-873F-127A6B88D401}" presName="spacer" presStyleCnt="0"/>
      <dgm:spPr/>
    </dgm:pt>
    <dgm:pt modelId="{FE440C7E-C334-4BAF-A164-59962611A0FC}" type="pres">
      <dgm:prSet presAssocID="{6E1E04E3-0C63-4165-A4F0-DC2E7DCBFC8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0DBEDD-E5D1-4AB2-8226-06091F6A6D15}" type="pres">
      <dgm:prSet presAssocID="{98A3B963-4FC5-47F7-95CC-BB24268767B0}" presName="spacer" presStyleCnt="0"/>
      <dgm:spPr/>
    </dgm:pt>
    <dgm:pt modelId="{EF198F24-25AF-41E9-95EF-DE16636FA09B}" type="pres">
      <dgm:prSet presAssocID="{84DC8167-856C-4B4C-871D-2AFC2806C87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F7249E2-8CC1-47E0-B17D-2869C2A178ED}" srcId="{C11AFD6D-4278-42FD-9979-A9536ABD57F0}" destId="{EDB1E7E1-23D5-4900-9C67-CC8220428287}" srcOrd="1" destOrd="0" parTransId="{A3F1576C-587D-42EB-8DFA-70E5AE962E92}" sibTransId="{74FA54DA-8F55-4CDA-96B2-213191B16217}"/>
    <dgm:cxn modelId="{42C4F53F-6372-45BB-AC50-2C2731909F52}" type="presOf" srcId="{FFE392DF-2F6D-4D1C-9C57-DBA2B912A49E}" destId="{70A8704D-8647-4ACF-9D5C-D4E159E2A397}" srcOrd="0" destOrd="0" presId="urn:microsoft.com/office/officeart/2005/8/layout/vList2"/>
    <dgm:cxn modelId="{0A534F50-93E6-4469-9B0E-9373166335C4}" type="presOf" srcId="{DAC8F0DC-CB39-45BC-991C-3BE29A01330D}" destId="{FBDE533E-322C-4C10-9572-58640DE105B0}" srcOrd="0" destOrd="0" presId="urn:microsoft.com/office/officeart/2005/8/layout/vList2"/>
    <dgm:cxn modelId="{B53677E4-925D-41D9-A455-DE669262A2B0}" type="presOf" srcId="{8D5B7A83-E791-4D8B-9FDD-7BF6FB41B8D7}" destId="{9BA863BD-29CF-4506-9C23-F747FDEE64FB}" srcOrd="0" destOrd="0" presId="urn:microsoft.com/office/officeart/2005/8/layout/vList2"/>
    <dgm:cxn modelId="{71B94F9C-4A2C-40AC-A621-BB451280B027}" srcId="{C11AFD6D-4278-42FD-9979-A9536ABD57F0}" destId="{FFE392DF-2F6D-4D1C-9C57-DBA2B912A49E}" srcOrd="0" destOrd="0" parTransId="{B456B356-3ADC-4981-8BC3-B3D01F3645C7}" sibTransId="{7D3AC70E-C8F5-4CC2-914B-23D2085130C0}"/>
    <dgm:cxn modelId="{5F53F1C3-37FF-4A13-8064-978F7DDD8CF4}" srcId="{C11AFD6D-4278-42FD-9979-A9536ABD57F0}" destId="{60DD7E48-3E61-457C-A133-64A5A190F954}" srcOrd="3" destOrd="0" parTransId="{9EAD51B6-1200-48C7-861A-7F01EC8F15B3}" sibTransId="{8A258D49-E66C-4E4E-86F0-EE049701B40C}"/>
    <dgm:cxn modelId="{FCB656E5-71B0-40E4-A6F1-ABFF9FAF6EF8}" srcId="{C11AFD6D-4278-42FD-9979-A9536ABD57F0}" destId="{84DC8167-856C-4B4C-871D-2AFC2806C87B}" srcOrd="6" destOrd="0" parTransId="{185F2333-7D39-419D-BD8E-62F0363AE227}" sibTransId="{4A5E9A33-0B74-453B-BC49-90841FC065F7}"/>
    <dgm:cxn modelId="{2CA428E3-E632-4DBF-8B4E-40B6BFF01630}" srcId="{C11AFD6D-4278-42FD-9979-A9536ABD57F0}" destId="{DAC8F0DC-CB39-45BC-991C-3BE29A01330D}" srcOrd="2" destOrd="0" parTransId="{D4D1DFE6-7E3F-4A15-9A30-441F35944BAA}" sibTransId="{73C26EFA-A9BB-4207-BA47-D1788AE6DF26}"/>
    <dgm:cxn modelId="{15C0887D-B7E3-43ED-A7CC-72FC10313876}" type="presOf" srcId="{60DD7E48-3E61-457C-A133-64A5A190F954}" destId="{9DA559EF-FB60-438D-A74B-6FAE21E3AAEA}" srcOrd="0" destOrd="0" presId="urn:microsoft.com/office/officeart/2005/8/layout/vList2"/>
    <dgm:cxn modelId="{1F62E5FD-5FE9-451A-B57C-2E4A63971FE0}" type="presOf" srcId="{6E1E04E3-0C63-4165-A4F0-DC2E7DCBFC82}" destId="{FE440C7E-C334-4BAF-A164-59962611A0FC}" srcOrd="0" destOrd="0" presId="urn:microsoft.com/office/officeart/2005/8/layout/vList2"/>
    <dgm:cxn modelId="{480FF657-CFB0-46D4-B926-3FF3F57F2D20}" type="presOf" srcId="{C11AFD6D-4278-42FD-9979-A9536ABD57F0}" destId="{A8B05A80-56A7-4E20-AE4B-D1A18EADABDC}" srcOrd="0" destOrd="0" presId="urn:microsoft.com/office/officeart/2005/8/layout/vList2"/>
    <dgm:cxn modelId="{E644A16F-F751-4094-A5A4-B71EE7EA0601}" srcId="{C11AFD6D-4278-42FD-9979-A9536ABD57F0}" destId="{8D5B7A83-E791-4D8B-9FDD-7BF6FB41B8D7}" srcOrd="4" destOrd="0" parTransId="{C98BBF0A-2D30-49D0-9DC9-B1DCC5505D28}" sibTransId="{FE732A2D-A7DC-4895-873F-127A6B88D401}"/>
    <dgm:cxn modelId="{B835799D-4F61-49A0-AAC4-303D88D1AD99}" type="presOf" srcId="{84DC8167-856C-4B4C-871D-2AFC2806C87B}" destId="{EF198F24-25AF-41E9-95EF-DE16636FA09B}" srcOrd="0" destOrd="0" presId="urn:microsoft.com/office/officeart/2005/8/layout/vList2"/>
    <dgm:cxn modelId="{80A66F64-75CC-4FF7-B7E0-B6D63D7772D3}" type="presOf" srcId="{EDB1E7E1-23D5-4900-9C67-CC8220428287}" destId="{3318869B-3413-46C1-8210-78A7C0ED3F2C}" srcOrd="0" destOrd="0" presId="urn:microsoft.com/office/officeart/2005/8/layout/vList2"/>
    <dgm:cxn modelId="{3D06FF6E-5B8D-4AE4-9058-5E71DE28D191}" srcId="{C11AFD6D-4278-42FD-9979-A9536ABD57F0}" destId="{6E1E04E3-0C63-4165-A4F0-DC2E7DCBFC82}" srcOrd="5" destOrd="0" parTransId="{0594230B-CC5A-4DEF-B745-596439D39F8E}" sibTransId="{98A3B963-4FC5-47F7-95CC-BB24268767B0}"/>
    <dgm:cxn modelId="{39CECDCB-DE25-4E62-B589-2052808F046D}" type="presParOf" srcId="{A8B05A80-56A7-4E20-AE4B-D1A18EADABDC}" destId="{70A8704D-8647-4ACF-9D5C-D4E159E2A397}" srcOrd="0" destOrd="0" presId="urn:microsoft.com/office/officeart/2005/8/layout/vList2"/>
    <dgm:cxn modelId="{57B5CB05-8BC4-46E2-90C3-69A069C9DFC0}" type="presParOf" srcId="{A8B05A80-56A7-4E20-AE4B-D1A18EADABDC}" destId="{EBF22E76-EF71-4F3D-A0A7-FABCC443EB7D}" srcOrd="1" destOrd="0" presId="urn:microsoft.com/office/officeart/2005/8/layout/vList2"/>
    <dgm:cxn modelId="{56A719D2-AFF2-48E6-AB9D-416CD4025914}" type="presParOf" srcId="{A8B05A80-56A7-4E20-AE4B-D1A18EADABDC}" destId="{3318869B-3413-46C1-8210-78A7C0ED3F2C}" srcOrd="2" destOrd="0" presId="urn:microsoft.com/office/officeart/2005/8/layout/vList2"/>
    <dgm:cxn modelId="{CCCCFDAB-CBC3-411E-AEAF-F8E84D22AB6C}" type="presParOf" srcId="{A8B05A80-56A7-4E20-AE4B-D1A18EADABDC}" destId="{D40D4172-EC33-420E-B2B7-351A63683754}" srcOrd="3" destOrd="0" presId="urn:microsoft.com/office/officeart/2005/8/layout/vList2"/>
    <dgm:cxn modelId="{11417754-A353-4A47-A232-339CDED1F342}" type="presParOf" srcId="{A8B05A80-56A7-4E20-AE4B-D1A18EADABDC}" destId="{FBDE533E-322C-4C10-9572-58640DE105B0}" srcOrd="4" destOrd="0" presId="urn:microsoft.com/office/officeart/2005/8/layout/vList2"/>
    <dgm:cxn modelId="{12DEFC01-9232-4178-B876-29DCAE8651DA}" type="presParOf" srcId="{A8B05A80-56A7-4E20-AE4B-D1A18EADABDC}" destId="{1B17FA49-6CF2-4322-BD1B-7A55287447D0}" srcOrd="5" destOrd="0" presId="urn:microsoft.com/office/officeart/2005/8/layout/vList2"/>
    <dgm:cxn modelId="{72F42D46-0468-47F5-8052-1FA1491EBDD2}" type="presParOf" srcId="{A8B05A80-56A7-4E20-AE4B-D1A18EADABDC}" destId="{9DA559EF-FB60-438D-A74B-6FAE21E3AAEA}" srcOrd="6" destOrd="0" presId="urn:microsoft.com/office/officeart/2005/8/layout/vList2"/>
    <dgm:cxn modelId="{D43D8EA3-655F-41C3-901C-4D9BD7BBF324}" type="presParOf" srcId="{A8B05A80-56A7-4E20-AE4B-D1A18EADABDC}" destId="{5B47EA84-30FF-4FAE-8427-40EDC8BA3298}" srcOrd="7" destOrd="0" presId="urn:microsoft.com/office/officeart/2005/8/layout/vList2"/>
    <dgm:cxn modelId="{36B84850-6E42-45B5-801C-231B69A247A5}" type="presParOf" srcId="{A8B05A80-56A7-4E20-AE4B-D1A18EADABDC}" destId="{9BA863BD-29CF-4506-9C23-F747FDEE64FB}" srcOrd="8" destOrd="0" presId="urn:microsoft.com/office/officeart/2005/8/layout/vList2"/>
    <dgm:cxn modelId="{0C5EC541-47F8-4528-B9B9-9D1E8856B063}" type="presParOf" srcId="{A8B05A80-56A7-4E20-AE4B-D1A18EADABDC}" destId="{6ACE2ADF-F7F7-43A1-8746-B8F3E150EC44}" srcOrd="9" destOrd="0" presId="urn:microsoft.com/office/officeart/2005/8/layout/vList2"/>
    <dgm:cxn modelId="{6E5E07B9-C8EF-4E8F-B2F1-EE29B9297FBA}" type="presParOf" srcId="{A8B05A80-56A7-4E20-AE4B-D1A18EADABDC}" destId="{FE440C7E-C334-4BAF-A164-59962611A0FC}" srcOrd="10" destOrd="0" presId="urn:microsoft.com/office/officeart/2005/8/layout/vList2"/>
    <dgm:cxn modelId="{5EC2511F-2B6A-46B9-A196-7130336D0CCB}" type="presParOf" srcId="{A8B05A80-56A7-4E20-AE4B-D1A18EADABDC}" destId="{280DBEDD-E5D1-4AB2-8226-06091F6A6D15}" srcOrd="11" destOrd="0" presId="urn:microsoft.com/office/officeart/2005/8/layout/vList2"/>
    <dgm:cxn modelId="{7C24BA2A-97D0-42E1-BDD9-3E7EAE12C490}" type="presParOf" srcId="{A8B05A80-56A7-4E20-AE4B-D1A18EADABDC}" destId="{EF198F24-25AF-41E9-95EF-DE16636FA09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1FFDC0-8C40-47CA-8328-2FF29488A5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567D475-AA76-4860-AE14-AA8E6CDD55F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tr-TR" sz="2400" b="1" dirty="0" smtClean="0">
              <a:solidFill>
                <a:schemeClr val="tx1"/>
              </a:solidFill>
            </a:rPr>
            <a:t>İç Mercimek 		K x % 80</a:t>
          </a:r>
          <a:endParaRPr lang="tr-TR" sz="2400" dirty="0">
            <a:solidFill>
              <a:schemeClr val="tx1"/>
            </a:solidFill>
          </a:endParaRPr>
        </a:p>
      </dgm:t>
    </dgm:pt>
    <dgm:pt modelId="{0F3E5DE2-3071-41AA-A266-457D57DF1BE4}" type="parTrans" cxnId="{DB58E0FB-DB4B-476B-8FD3-5AA126C996F0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0342E1A4-52BF-47CB-8535-EACDBCA1936A}" type="sibTrans" cxnId="{DB58E0FB-DB4B-476B-8FD3-5AA126C996F0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7713E4AC-4159-4302-B6B6-93E4EEB8CA3F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tr-TR" sz="2400" b="1" dirty="0" smtClean="0">
              <a:solidFill>
                <a:schemeClr val="tx1"/>
              </a:solidFill>
            </a:rPr>
            <a:t>Mercimek kepeği  	K x % 20</a:t>
          </a:r>
          <a:endParaRPr lang="tr-TR" sz="2400" dirty="0">
            <a:solidFill>
              <a:schemeClr val="tx1"/>
            </a:solidFill>
          </a:endParaRPr>
        </a:p>
      </dgm:t>
    </dgm:pt>
    <dgm:pt modelId="{BA78CB4F-C341-4F05-9454-F74363A57E6D}" type="parTrans" cxnId="{063AB083-0945-47B8-9BB3-5D90C8E9C9D2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1D56CB8F-1F46-42C0-80E3-CEC84D67122C}" type="sibTrans" cxnId="{063AB083-0945-47B8-9BB3-5D90C8E9C9D2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0C9AA5AC-2956-420D-9988-DD185E92E877}" type="pres">
      <dgm:prSet presAssocID="{261FFDC0-8C40-47CA-8328-2FF29488A5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7C343C2-795B-4060-9544-6F4D7C1D9998}" type="pres">
      <dgm:prSet presAssocID="{9567D475-AA76-4860-AE14-AA8E6CDD55F4}" presName="parentText" presStyleLbl="node1" presStyleIdx="0" presStyleCnt="2" custLinFactY="-14466" custLinFactNeighborX="14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AB9237-67B6-434D-94CD-7DB98C2409C7}" type="pres">
      <dgm:prSet presAssocID="{0342E1A4-52BF-47CB-8535-EACDBCA1936A}" presName="spacer" presStyleCnt="0"/>
      <dgm:spPr/>
    </dgm:pt>
    <dgm:pt modelId="{00A42752-4655-402D-8A2D-144AEA62F80A}" type="pres">
      <dgm:prSet presAssocID="{7713E4AC-4159-4302-B6B6-93E4EEB8CA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58E0FB-DB4B-476B-8FD3-5AA126C996F0}" srcId="{261FFDC0-8C40-47CA-8328-2FF29488A591}" destId="{9567D475-AA76-4860-AE14-AA8E6CDD55F4}" srcOrd="0" destOrd="0" parTransId="{0F3E5DE2-3071-41AA-A266-457D57DF1BE4}" sibTransId="{0342E1A4-52BF-47CB-8535-EACDBCA1936A}"/>
    <dgm:cxn modelId="{516FB02D-537C-48AD-BADD-C98B71B9794A}" type="presOf" srcId="{9567D475-AA76-4860-AE14-AA8E6CDD55F4}" destId="{27C343C2-795B-4060-9544-6F4D7C1D9998}" srcOrd="0" destOrd="0" presId="urn:microsoft.com/office/officeart/2005/8/layout/vList2"/>
    <dgm:cxn modelId="{9D45FCBF-0F9C-49A5-8645-D01AED8DB168}" type="presOf" srcId="{261FFDC0-8C40-47CA-8328-2FF29488A591}" destId="{0C9AA5AC-2956-420D-9988-DD185E92E877}" srcOrd="0" destOrd="0" presId="urn:microsoft.com/office/officeart/2005/8/layout/vList2"/>
    <dgm:cxn modelId="{063AB083-0945-47B8-9BB3-5D90C8E9C9D2}" srcId="{261FFDC0-8C40-47CA-8328-2FF29488A591}" destId="{7713E4AC-4159-4302-B6B6-93E4EEB8CA3F}" srcOrd="1" destOrd="0" parTransId="{BA78CB4F-C341-4F05-9454-F74363A57E6D}" sibTransId="{1D56CB8F-1F46-42C0-80E3-CEC84D67122C}"/>
    <dgm:cxn modelId="{EB3E0130-EC81-47FD-B5F0-0C4CF56CE6BA}" type="presOf" srcId="{7713E4AC-4159-4302-B6B6-93E4EEB8CA3F}" destId="{00A42752-4655-402D-8A2D-144AEA62F80A}" srcOrd="0" destOrd="0" presId="urn:microsoft.com/office/officeart/2005/8/layout/vList2"/>
    <dgm:cxn modelId="{7F656884-3E89-4B07-BC2E-F6CD152DA4BB}" type="presParOf" srcId="{0C9AA5AC-2956-420D-9988-DD185E92E877}" destId="{27C343C2-795B-4060-9544-6F4D7C1D9998}" srcOrd="0" destOrd="0" presId="urn:microsoft.com/office/officeart/2005/8/layout/vList2"/>
    <dgm:cxn modelId="{99B6CCB8-345C-4B77-A46D-39E5A0691433}" type="presParOf" srcId="{0C9AA5AC-2956-420D-9988-DD185E92E877}" destId="{49AB9237-67B6-434D-94CD-7DB98C2409C7}" srcOrd="1" destOrd="0" presId="urn:microsoft.com/office/officeart/2005/8/layout/vList2"/>
    <dgm:cxn modelId="{C0888C3D-91B8-4889-8178-2EC04E06D2D7}" type="presParOf" srcId="{0C9AA5AC-2956-420D-9988-DD185E92E877}" destId="{00A42752-4655-402D-8A2D-144AEA62F8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B66771-FFA7-44E9-97F1-B2BB2F8FD1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6132207-AEC5-4B56-9266-0A89339E784B}">
      <dgm:prSet custT="1"/>
      <dgm:spPr/>
      <dgm:t>
        <a:bodyPr/>
        <a:lstStyle/>
        <a:p>
          <a:pPr rtl="0"/>
          <a:r>
            <a:rPr lang="tr-TR" sz="2800" b="1" dirty="0" smtClean="0"/>
            <a:t>İŞLENMİŞ UNLU ÜRÜNLER - Ekmek     </a:t>
          </a:r>
          <a:endParaRPr lang="tr-TR" sz="2800" b="1" dirty="0"/>
        </a:p>
      </dgm:t>
    </dgm:pt>
    <dgm:pt modelId="{01842FBF-BB5D-416B-8D0D-D3F1D49882C1}" type="parTrans" cxnId="{BA9A7518-45B5-4E98-A6C7-9DA465A1E406}">
      <dgm:prSet/>
      <dgm:spPr/>
      <dgm:t>
        <a:bodyPr/>
        <a:lstStyle/>
        <a:p>
          <a:endParaRPr lang="tr-TR" b="1"/>
        </a:p>
      </dgm:t>
    </dgm:pt>
    <dgm:pt modelId="{A5218231-98D2-47A6-A7AE-E686AC185941}" type="sibTrans" cxnId="{BA9A7518-45B5-4E98-A6C7-9DA465A1E406}">
      <dgm:prSet/>
      <dgm:spPr/>
      <dgm:t>
        <a:bodyPr/>
        <a:lstStyle/>
        <a:p>
          <a:endParaRPr lang="tr-TR" b="1"/>
        </a:p>
      </dgm:t>
    </dgm:pt>
    <dgm:pt modelId="{4C04ED23-C7BF-4131-BE9D-4268E815F459}" type="pres">
      <dgm:prSet presAssocID="{8AB66771-FFA7-44E9-97F1-B2BB2F8FD1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04271F-3F0F-4A6A-B7EC-CD909BAA342A}" type="pres">
      <dgm:prSet presAssocID="{66132207-AEC5-4B56-9266-0A89339E78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D4A0B08-EDC1-483F-B6FA-71CAAFFB4E2C}" type="presOf" srcId="{66132207-AEC5-4B56-9266-0A89339E784B}" destId="{5E04271F-3F0F-4A6A-B7EC-CD909BAA342A}" srcOrd="0" destOrd="0" presId="urn:microsoft.com/office/officeart/2005/8/layout/vList2"/>
    <dgm:cxn modelId="{BA9A7518-45B5-4E98-A6C7-9DA465A1E406}" srcId="{8AB66771-FFA7-44E9-97F1-B2BB2F8FD1DE}" destId="{66132207-AEC5-4B56-9266-0A89339E784B}" srcOrd="0" destOrd="0" parTransId="{01842FBF-BB5D-416B-8D0D-D3F1D49882C1}" sibTransId="{A5218231-98D2-47A6-A7AE-E686AC185941}"/>
    <dgm:cxn modelId="{76261984-4C4D-449B-B7D7-C3F1F1A41C9C}" type="presOf" srcId="{8AB66771-FFA7-44E9-97F1-B2BB2F8FD1DE}" destId="{4C04ED23-C7BF-4131-BE9D-4268E815F459}" srcOrd="0" destOrd="0" presId="urn:microsoft.com/office/officeart/2005/8/layout/vList2"/>
    <dgm:cxn modelId="{38BCC569-6CD2-42F1-A662-7252C6B74D00}" type="presParOf" srcId="{4C04ED23-C7BF-4131-BE9D-4268E815F459}" destId="{5E04271F-3F0F-4A6A-B7EC-CD909BAA34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60C8E-AAEC-457B-A598-2BC8CC9DF4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6D478EF-291C-4D24-BBF4-F1DA6619BC2E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rgbClr val="FFFF00"/>
              </a:solidFill>
            </a:rPr>
            <a:t>EKMEK    İMALATI</a:t>
          </a:r>
          <a:endParaRPr lang="tr-TR" sz="2400" b="1" dirty="0">
            <a:solidFill>
              <a:srgbClr val="FFFF00"/>
            </a:solidFill>
          </a:endParaRPr>
        </a:p>
      </dgm:t>
    </dgm:pt>
    <dgm:pt modelId="{48D2AA99-9EF2-44EF-8AED-3EF057371275}" type="parTrans" cxnId="{251D91C8-2600-43F5-94FE-C7EDDED1ECB1}">
      <dgm:prSet/>
      <dgm:spPr/>
      <dgm:t>
        <a:bodyPr/>
        <a:lstStyle/>
        <a:p>
          <a:endParaRPr lang="tr-TR"/>
        </a:p>
      </dgm:t>
    </dgm:pt>
    <dgm:pt modelId="{648631B7-13AF-4DDD-BA6E-FF8D71D98195}" type="sibTrans" cxnId="{251D91C8-2600-43F5-94FE-C7EDDED1ECB1}">
      <dgm:prSet/>
      <dgm:spPr/>
      <dgm:t>
        <a:bodyPr/>
        <a:lstStyle/>
        <a:p>
          <a:endParaRPr lang="tr-TR"/>
        </a:p>
      </dgm:t>
    </dgm:pt>
    <dgm:pt modelId="{3082A622-A9A7-4BEF-90F2-7C69CD35CE24}" type="pres">
      <dgm:prSet presAssocID="{1D660C8E-AAEC-457B-A598-2BC8CC9DF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1B7E05-21F6-41B7-B984-9D4DB326131F}" type="pres">
      <dgm:prSet presAssocID="{96D478EF-291C-4D24-BBF4-F1DA6619BC2E}" presName="parentText" presStyleLbl="node1" presStyleIdx="0" presStyleCnt="1" custLinFactY="-19728" custLinFactNeighborX="-88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51D91C8-2600-43F5-94FE-C7EDDED1ECB1}" srcId="{1D660C8E-AAEC-457B-A598-2BC8CC9DF48A}" destId="{96D478EF-291C-4D24-BBF4-F1DA6619BC2E}" srcOrd="0" destOrd="0" parTransId="{48D2AA99-9EF2-44EF-8AED-3EF057371275}" sibTransId="{648631B7-13AF-4DDD-BA6E-FF8D71D98195}"/>
    <dgm:cxn modelId="{BC6D1E7E-E423-4A71-AEE6-5F6FF573238F}" type="presOf" srcId="{96D478EF-291C-4D24-BBF4-F1DA6619BC2E}" destId="{661B7E05-21F6-41B7-B984-9D4DB326131F}" srcOrd="0" destOrd="0" presId="urn:microsoft.com/office/officeart/2005/8/layout/vList2"/>
    <dgm:cxn modelId="{7F7F8BF9-B960-41DA-A004-B008EF55288B}" type="presOf" srcId="{1D660C8E-AAEC-457B-A598-2BC8CC9DF48A}" destId="{3082A622-A9A7-4BEF-90F2-7C69CD35CE24}" srcOrd="0" destOrd="0" presId="urn:microsoft.com/office/officeart/2005/8/layout/vList2"/>
    <dgm:cxn modelId="{48F9ED98-77C7-49E6-9EF7-D8C2925AEFEF}" type="presParOf" srcId="{3082A622-A9A7-4BEF-90F2-7C69CD35CE24}" destId="{661B7E05-21F6-41B7-B984-9D4DB32613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145155-EC34-40B8-8C7D-B9ED74C449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25641BB-7030-4586-A6D6-8516F7F90CAC}">
      <dgm:prSet custT="1"/>
      <dgm:spPr/>
      <dgm:t>
        <a:bodyPr/>
        <a:lstStyle/>
        <a:p>
          <a:pPr rtl="0"/>
          <a:r>
            <a:rPr lang="tr-TR" sz="2400" b="1" dirty="0" smtClean="0"/>
            <a:t>8 saat ve 360 gün/yıl üzerinden hesaplama yapılır</a:t>
          </a:r>
          <a:endParaRPr lang="tr-TR" sz="2400" b="1" dirty="0"/>
        </a:p>
      </dgm:t>
    </dgm:pt>
    <dgm:pt modelId="{888B3A2A-1E13-4B96-8FD5-3C6688EB838B}" type="parTrans" cxnId="{465361B4-128F-4CD1-BB5F-41989F2578EA}">
      <dgm:prSet/>
      <dgm:spPr/>
      <dgm:t>
        <a:bodyPr/>
        <a:lstStyle/>
        <a:p>
          <a:endParaRPr lang="tr-TR"/>
        </a:p>
      </dgm:t>
    </dgm:pt>
    <dgm:pt modelId="{0FA3B604-79B9-454B-A740-8B135B5E4A7F}" type="sibTrans" cxnId="{465361B4-128F-4CD1-BB5F-41989F2578EA}">
      <dgm:prSet/>
      <dgm:spPr/>
      <dgm:t>
        <a:bodyPr/>
        <a:lstStyle/>
        <a:p>
          <a:endParaRPr lang="tr-TR"/>
        </a:p>
      </dgm:t>
    </dgm:pt>
    <dgm:pt modelId="{7F330B47-B9A7-41F7-8C77-8CB3ACED8164}" type="pres">
      <dgm:prSet presAssocID="{89145155-EC34-40B8-8C7D-B9ED74C449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0040F46-2731-467B-9A33-C6286BB1D7F1}" type="pres">
      <dgm:prSet presAssocID="{325641BB-7030-4586-A6D6-8516F7F90CAC}" presName="parentText" presStyleLbl="node1" presStyleIdx="0" presStyleCnt="1" custScaleY="251919" custLinFactNeighborX="-451" custLinFactNeighborY="5316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FD78E9C-C6F3-44EB-ADF3-F6E54919909B}" type="presOf" srcId="{325641BB-7030-4586-A6D6-8516F7F90CAC}" destId="{00040F46-2731-467B-9A33-C6286BB1D7F1}" srcOrd="0" destOrd="0" presId="urn:microsoft.com/office/officeart/2005/8/layout/vList2"/>
    <dgm:cxn modelId="{E71BC1E3-FED1-4CFC-9012-8E1B6C1806EF}" type="presOf" srcId="{89145155-EC34-40B8-8C7D-B9ED74C44916}" destId="{7F330B47-B9A7-41F7-8C77-8CB3ACED8164}" srcOrd="0" destOrd="0" presId="urn:microsoft.com/office/officeart/2005/8/layout/vList2"/>
    <dgm:cxn modelId="{465361B4-128F-4CD1-BB5F-41989F2578EA}" srcId="{89145155-EC34-40B8-8C7D-B9ED74C44916}" destId="{325641BB-7030-4586-A6D6-8516F7F90CAC}" srcOrd="0" destOrd="0" parTransId="{888B3A2A-1E13-4B96-8FD5-3C6688EB838B}" sibTransId="{0FA3B604-79B9-454B-A740-8B135B5E4A7F}"/>
    <dgm:cxn modelId="{523054AA-7BF0-4F3B-9747-F04C9F2A1D2B}" type="presParOf" srcId="{7F330B47-B9A7-41F7-8C77-8CB3ACED8164}" destId="{00040F46-2731-467B-9A33-C6286BB1D7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BA73B9-4115-42FC-A190-D4E30C6D8A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2F06E35-594E-43D4-A929-6CA168CCB020}">
      <dgm:prSet custT="1"/>
      <dgm:spPr/>
      <dgm:t>
        <a:bodyPr/>
        <a:lstStyle/>
        <a:p>
          <a:pPr rtl="0"/>
          <a:r>
            <a:rPr lang="tr-TR" sz="2400" b="1" dirty="0" smtClean="0"/>
            <a:t>Kapasite Hesabı</a:t>
          </a:r>
          <a:endParaRPr lang="tr-TR" sz="2400" b="1" dirty="0"/>
        </a:p>
      </dgm:t>
    </dgm:pt>
    <dgm:pt modelId="{F1ABBF3D-C89A-4464-B432-494A225CE38C}" type="parTrans" cxnId="{E6E3AE8F-BA28-4CA8-A0A5-37575377F8BE}">
      <dgm:prSet/>
      <dgm:spPr/>
      <dgm:t>
        <a:bodyPr/>
        <a:lstStyle/>
        <a:p>
          <a:endParaRPr lang="tr-TR"/>
        </a:p>
      </dgm:t>
    </dgm:pt>
    <dgm:pt modelId="{959954B7-E8E9-4720-AC56-59CF703EED6D}" type="sibTrans" cxnId="{E6E3AE8F-BA28-4CA8-A0A5-37575377F8BE}">
      <dgm:prSet/>
      <dgm:spPr/>
      <dgm:t>
        <a:bodyPr/>
        <a:lstStyle/>
        <a:p>
          <a:endParaRPr lang="tr-TR"/>
        </a:p>
      </dgm:t>
    </dgm:pt>
    <dgm:pt modelId="{06B0573A-185D-45AA-A37B-9323A4096BEF}" type="pres">
      <dgm:prSet presAssocID="{41BA73B9-4115-42FC-A190-D4E30C6D8A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C3464A-1456-4E2E-8FE7-E191D9031270}" type="pres">
      <dgm:prSet presAssocID="{72F06E35-594E-43D4-A929-6CA168CCB020}" presName="parentText" presStyleLbl="node1" presStyleIdx="0" presStyleCnt="1" custScaleY="37361" custLinFactNeighborY="-76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509C1B-6B0C-4C4B-A852-BF12192F2204}" type="presOf" srcId="{41BA73B9-4115-42FC-A190-D4E30C6D8AB1}" destId="{06B0573A-185D-45AA-A37B-9323A4096BEF}" srcOrd="0" destOrd="0" presId="urn:microsoft.com/office/officeart/2005/8/layout/vList2"/>
    <dgm:cxn modelId="{6A17405C-2A0F-420D-B547-3BBF35F0066A}" type="presOf" srcId="{72F06E35-594E-43D4-A929-6CA168CCB020}" destId="{D8C3464A-1456-4E2E-8FE7-E191D9031270}" srcOrd="0" destOrd="0" presId="urn:microsoft.com/office/officeart/2005/8/layout/vList2"/>
    <dgm:cxn modelId="{E6E3AE8F-BA28-4CA8-A0A5-37575377F8BE}" srcId="{41BA73B9-4115-42FC-A190-D4E30C6D8AB1}" destId="{72F06E35-594E-43D4-A929-6CA168CCB020}" srcOrd="0" destOrd="0" parTransId="{F1ABBF3D-C89A-4464-B432-494A225CE38C}" sibTransId="{959954B7-E8E9-4720-AC56-59CF703EED6D}"/>
    <dgm:cxn modelId="{0A47AD7C-EBA5-420A-8D46-B981A59F5027}" type="presParOf" srcId="{06B0573A-185D-45AA-A37B-9323A4096BEF}" destId="{D8C3464A-1456-4E2E-8FE7-E191D903127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AB669F-3B97-4C66-8578-944FD1C1BB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26761843-EB7E-41DA-A9F3-6333EC8C334A}">
      <dgm:prSet custT="1"/>
      <dgm:spPr/>
      <dgm:t>
        <a:bodyPr/>
        <a:lstStyle/>
        <a:p>
          <a:pPr rtl="0"/>
          <a:r>
            <a:rPr lang="tr-TR" sz="2400" b="1" dirty="0" smtClean="0"/>
            <a:t>K = (Fırına konulan adet ekmek hamuru) x (Saatlik şarj sayısı) x 8 x 360 x R</a:t>
          </a:r>
          <a:endParaRPr lang="tr-TR" sz="2400" b="1" dirty="0"/>
        </a:p>
      </dgm:t>
    </dgm:pt>
    <dgm:pt modelId="{B48587B9-99CE-41CF-8CB9-F34F3A7785B2}" type="parTrans" cxnId="{AEB5CE54-EBCB-444D-AA13-972BACE03891}">
      <dgm:prSet/>
      <dgm:spPr/>
      <dgm:t>
        <a:bodyPr/>
        <a:lstStyle/>
        <a:p>
          <a:endParaRPr lang="tr-TR" b="1"/>
        </a:p>
      </dgm:t>
    </dgm:pt>
    <dgm:pt modelId="{D95AD8B9-7050-460B-AC87-CBC56C59D8C5}" type="sibTrans" cxnId="{AEB5CE54-EBCB-444D-AA13-972BACE03891}">
      <dgm:prSet/>
      <dgm:spPr/>
      <dgm:t>
        <a:bodyPr/>
        <a:lstStyle/>
        <a:p>
          <a:endParaRPr lang="tr-TR" b="1"/>
        </a:p>
      </dgm:t>
    </dgm:pt>
    <dgm:pt modelId="{4F9F4F3E-2166-4182-A754-776427AFF0DB}">
      <dgm:prSet custT="1"/>
      <dgm:spPr/>
      <dgm:t>
        <a:bodyPr/>
        <a:lstStyle/>
        <a:p>
          <a:pPr rtl="0"/>
          <a:r>
            <a:rPr lang="tr-TR" sz="2400" b="1" dirty="0" smtClean="0"/>
            <a:t>K = Ekmek, Adet / Yıl</a:t>
          </a:r>
          <a:endParaRPr lang="tr-TR" sz="2400" b="1" dirty="0"/>
        </a:p>
      </dgm:t>
    </dgm:pt>
    <dgm:pt modelId="{F594EACB-04D2-42F1-9492-3FE9769842A2}" type="parTrans" cxnId="{8477E674-C7D2-4AF8-9301-0FF30BCACBC1}">
      <dgm:prSet/>
      <dgm:spPr/>
      <dgm:t>
        <a:bodyPr/>
        <a:lstStyle/>
        <a:p>
          <a:endParaRPr lang="tr-TR" b="1"/>
        </a:p>
      </dgm:t>
    </dgm:pt>
    <dgm:pt modelId="{48159D7E-F695-4B3A-B78D-73683521908A}" type="sibTrans" cxnId="{8477E674-C7D2-4AF8-9301-0FF30BCACBC1}">
      <dgm:prSet/>
      <dgm:spPr/>
      <dgm:t>
        <a:bodyPr/>
        <a:lstStyle/>
        <a:p>
          <a:endParaRPr lang="tr-TR" b="1"/>
        </a:p>
      </dgm:t>
    </dgm:pt>
    <dgm:pt modelId="{B1F8CFAB-064D-487A-A7EA-546D0C1EAE3B}" type="pres">
      <dgm:prSet presAssocID="{94AB669F-3B97-4C66-8578-944FD1C1BB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FE7FDA-5770-4BC7-8A85-1ECE4540FEA1}" type="pres">
      <dgm:prSet presAssocID="{26761843-EB7E-41DA-A9F3-6333EC8C334A}" presName="parentText" presStyleLbl="node1" presStyleIdx="0" presStyleCnt="2" custLinFactNeighborY="738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DF72C2-1C78-4F93-9256-05AA56E5DB0F}" type="pres">
      <dgm:prSet presAssocID="{D95AD8B9-7050-460B-AC87-CBC56C59D8C5}" presName="spacer" presStyleCnt="0"/>
      <dgm:spPr/>
    </dgm:pt>
    <dgm:pt modelId="{8F50FCB7-2928-4A05-AF2C-6AA0266B4AF9}" type="pres">
      <dgm:prSet presAssocID="{4F9F4F3E-2166-4182-A754-776427AFF0DB}" presName="parentText" presStyleLbl="node1" presStyleIdx="1" presStyleCnt="2" custLinFactY="113106" custLinFactNeighborX="66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B5CE54-EBCB-444D-AA13-972BACE03891}" srcId="{94AB669F-3B97-4C66-8578-944FD1C1BB8F}" destId="{26761843-EB7E-41DA-A9F3-6333EC8C334A}" srcOrd="0" destOrd="0" parTransId="{B48587B9-99CE-41CF-8CB9-F34F3A7785B2}" sibTransId="{D95AD8B9-7050-460B-AC87-CBC56C59D8C5}"/>
    <dgm:cxn modelId="{B098A1F4-B70A-4D48-8162-0894422DBC54}" type="presOf" srcId="{26761843-EB7E-41DA-A9F3-6333EC8C334A}" destId="{36FE7FDA-5770-4BC7-8A85-1ECE4540FEA1}" srcOrd="0" destOrd="0" presId="urn:microsoft.com/office/officeart/2005/8/layout/vList2"/>
    <dgm:cxn modelId="{8477E674-C7D2-4AF8-9301-0FF30BCACBC1}" srcId="{94AB669F-3B97-4C66-8578-944FD1C1BB8F}" destId="{4F9F4F3E-2166-4182-A754-776427AFF0DB}" srcOrd="1" destOrd="0" parTransId="{F594EACB-04D2-42F1-9492-3FE9769842A2}" sibTransId="{48159D7E-F695-4B3A-B78D-73683521908A}"/>
    <dgm:cxn modelId="{59A2CB76-33CE-4F58-974C-0012D528D62C}" type="presOf" srcId="{4F9F4F3E-2166-4182-A754-776427AFF0DB}" destId="{8F50FCB7-2928-4A05-AF2C-6AA0266B4AF9}" srcOrd="0" destOrd="0" presId="urn:microsoft.com/office/officeart/2005/8/layout/vList2"/>
    <dgm:cxn modelId="{90683613-61D6-4C2B-A931-F8D12EDEA7EA}" type="presOf" srcId="{94AB669F-3B97-4C66-8578-944FD1C1BB8F}" destId="{B1F8CFAB-064D-487A-A7EA-546D0C1EAE3B}" srcOrd="0" destOrd="0" presId="urn:microsoft.com/office/officeart/2005/8/layout/vList2"/>
    <dgm:cxn modelId="{1CB37B49-69B1-4CEF-9C67-0865E24BBF12}" type="presParOf" srcId="{B1F8CFAB-064D-487A-A7EA-546D0C1EAE3B}" destId="{36FE7FDA-5770-4BC7-8A85-1ECE4540FEA1}" srcOrd="0" destOrd="0" presId="urn:microsoft.com/office/officeart/2005/8/layout/vList2"/>
    <dgm:cxn modelId="{9693C4F0-0E32-4BF5-9290-EDBD7CDD517F}" type="presParOf" srcId="{B1F8CFAB-064D-487A-A7EA-546D0C1EAE3B}" destId="{14DF72C2-1C78-4F93-9256-05AA56E5DB0F}" srcOrd="1" destOrd="0" presId="urn:microsoft.com/office/officeart/2005/8/layout/vList2"/>
    <dgm:cxn modelId="{0DAF3590-7E76-4DBA-9383-0CD182450917}" type="presParOf" srcId="{B1F8CFAB-064D-487A-A7EA-546D0C1EAE3B}" destId="{8F50FCB7-2928-4A05-AF2C-6AA0266B4AF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8D4DCA-FC7B-405C-86D8-BF29DF18528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tr-TR"/>
        </a:p>
      </dgm:t>
    </dgm:pt>
    <dgm:pt modelId="{E901E22C-B7E5-476C-8D33-91FE5613DEA0}">
      <dgm:prSet custT="1"/>
      <dgm:spPr/>
      <dgm:t>
        <a:bodyPr/>
        <a:lstStyle/>
        <a:p>
          <a:pPr rtl="0">
            <a:lnSpc>
              <a:spcPts val="2000"/>
            </a:lnSpc>
          </a:pPr>
          <a:r>
            <a:rPr lang="tr-TR" sz="2400" dirty="0" smtClean="0"/>
            <a:t>Taş fırın(Borulu) (Odunlu)</a:t>
          </a:r>
        </a:p>
        <a:p>
          <a:pPr rtl="0">
            <a:lnSpc>
              <a:spcPts val="2000"/>
            </a:lnSpc>
          </a:pPr>
          <a:r>
            <a:rPr lang="tr-TR" sz="2400" dirty="0" smtClean="0"/>
            <a:t> 0.65 </a:t>
          </a:r>
          <a:endParaRPr lang="tr-TR" sz="2400" dirty="0"/>
        </a:p>
      </dgm:t>
    </dgm:pt>
    <dgm:pt modelId="{F52F54AC-45C7-4791-9B3B-78E04B659BD9}" type="parTrans" cxnId="{0BB716E4-FA45-4F58-9C7A-FA4286E1135B}">
      <dgm:prSet/>
      <dgm:spPr/>
      <dgm:t>
        <a:bodyPr/>
        <a:lstStyle/>
        <a:p>
          <a:endParaRPr lang="tr-TR"/>
        </a:p>
      </dgm:t>
    </dgm:pt>
    <dgm:pt modelId="{23A8E7C3-1AB7-43E7-93C4-092BC1242734}" type="sibTrans" cxnId="{0BB716E4-FA45-4F58-9C7A-FA4286E1135B}">
      <dgm:prSet/>
      <dgm:spPr/>
      <dgm:t>
        <a:bodyPr/>
        <a:lstStyle/>
        <a:p>
          <a:endParaRPr lang="tr-TR"/>
        </a:p>
      </dgm:t>
    </dgm:pt>
    <dgm:pt modelId="{2FA49955-1689-4132-9EB7-6CCB9B3E4CDB}">
      <dgm:prSet custT="1"/>
      <dgm:spPr/>
      <dgm:t>
        <a:bodyPr/>
        <a:lstStyle/>
        <a:p>
          <a:pPr rtl="0"/>
          <a:r>
            <a:rPr lang="tr-TR" sz="2400" dirty="0" smtClean="0"/>
            <a:t>Matador Fırın 0.75 </a:t>
          </a:r>
          <a:endParaRPr lang="tr-TR" sz="2400" dirty="0"/>
        </a:p>
      </dgm:t>
    </dgm:pt>
    <dgm:pt modelId="{1C93D4E2-ED5D-4D7B-852A-DD0AEC7331A4}" type="parTrans" cxnId="{F45DFB90-0563-4241-BFCF-B7921EEB52E5}">
      <dgm:prSet/>
      <dgm:spPr/>
      <dgm:t>
        <a:bodyPr/>
        <a:lstStyle/>
        <a:p>
          <a:endParaRPr lang="tr-TR"/>
        </a:p>
      </dgm:t>
    </dgm:pt>
    <dgm:pt modelId="{683FDE58-7255-4FCA-A57C-3D33E1E8BF43}" type="sibTrans" cxnId="{F45DFB90-0563-4241-BFCF-B7921EEB52E5}">
      <dgm:prSet/>
      <dgm:spPr/>
      <dgm:t>
        <a:bodyPr/>
        <a:lstStyle/>
        <a:p>
          <a:endParaRPr lang="tr-TR"/>
        </a:p>
      </dgm:t>
    </dgm:pt>
    <dgm:pt modelId="{4542F365-4F9A-4A0C-B7FE-E03BF308B0B1}">
      <dgm:prSet custT="1"/>
      <dgm:spPr/>
      <dgm:t>
        <a:bodyPr/>
        <a:lstStyle/>
        <a:p>
          <a:pPr rtl="0"/>
          <a:r>
            <a:rPr lang="tr-TR" sz="2400" dirty="0" smtClean="0"/>
            <a:t>Döner Fırın 0.85 </a:t>
          </a:r>
          <a:endParaRPr lang="tr-TR" sz="2400" dirty="0"/>
        </a:p>
      </dgm:t>
    </dgm:pt>
    <dgm:pt modelId="{B7018454-EC22-42B0-A133-1820676861A8}" type="parTrans" cxnId="{98C929B8-0DBE-420A-849B-A643834E2063}">
      <dgm:prSet/>
      <dgm:spPr/>
      <dgm:t>
        <a:bodyPr/>
        <a:lstStyle/>
        <a:p>
          <a:endParaRPr lang="tr-TR"/>
        </a:p>
      </dgm:t>
    </dgm:pt>
    <dgm:pt modelId="{2C9C2F22-F515-4A0A-B232-57B032E708D1}" type="sibTrans" cxnId="{98C929B8-0DBE-420A-849B-A643834E2063}">
      <dgm:prSet/>
      <dgm:spPr/>
      <dgm:t>
        <a:bodyPr/>
        <a:lstStyle/>
        <a:p>
          <a:endParaRPr lang="tr-TR"/>
        </a:p>
      </dgm:t>
    </dgm:pt>
    <dgm:pt modelId="{9BDA949B-5580-48E9-963E-951463CDFAF1}">
      <dgm:prSet custT="1"/>
      <dgm:spPr/>
      <dgm:t>
        <a:bodyPr/>
        <a:lstStyle/>
        <a:p>
          <a:pPr rtl="0"/>
          <a:r>
            <a:rPr lang="tr-TR" sz="2400" dirty="0" err="1" smtClean="0"/>
            <a:t>Kontinu</a:t>
          </a:r>
          <a:r>
            <a:rPr lang="tr-TR" sz="2400" dirty="0" smtClean="0"/>
            <a:t> Fırın 0.95 </a:t>
          </a:r>
          <a:endParaRPr lang="tr-TR" sz="2400" dirty="0"/>
        </a:p>
      </dgm:t>
    </dgm:pt>
    <dgm:pt modelId="{2B97F000-A0B8-4950-A4E8-0E8BE02B9941}" type="parTrans" cxnId="{982C1C55-81A1-4BA4-AB97-BDB48819AD4A}">
      <dgm:prSet/>
      <dgm:spPr/>
      <dgm:t>
        <a:bodyPr/>
        <a:lstStyle/>
        <a:p>
          <a:endParaRPr lang="tr-TR"/>
        </a:p>
      </dgm:t>
    </dgm:pt>
    <dgm:pt modelId="{4A7D0CB8-CAFD-4A53-8766-18C03CE889F1}" type="sibTrans" cxnId="{982C1C55-81A1-4BA4-AB97-BDB48819AD4A}">
      <dgm:prSet/>
      <dgm:spPr/>
      <dgm:t>
        <a:bodyPr/>
        <a:lstStyle/>
        <a:p>
          <a:endParaRPr lang="tr-TR"/>
        </a:p>
      </dgm:t>
    </dgm:pt>
    <dgm:pt modelId="{3E625EED-6F63-440B-BFE0-621B000EB03B}" type="pres">
      <dgm:prSet presAssocID="{7F8D4DCA-FC7B-405C-86D8-BF29DF18528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AC1D7A6-7A95-4FEA-9C5E-B44E0EE8514C}" type="pres">
      <dgm:prSet presAssocID="{7F8D4DCA-FC7B-405C-86D8-BF29DF185280}" presName="cycle" presStyleCnt="0"/>
      <dgm:spPr/>
    </dgm:pt>
    <dgm:pt modelId="{471805EC-0246-47DA-AEAB-7E339961ED13}" type="pres">
      <dgm:prSet presAssocID="{7F8D4DCA-FC7B-405C-86D8-BF29DF185280}" presName="centerShape" presStyleCnt="0"/>
      <dgm:spPr/>
    </dgm:pt>
    <dgm:pt modelId="{5EA8AEC6-4454-4442-AFED-6D0F933507EC}" type="pres">
      <dgm:prSet presAssocID="{7F8D4DCA-FC7B-405C-86D8-BF29DF185280}" presName="connSite" presStyleLbl="node1" presStyleIdx="0" presStyleCnt="5"/>
      <dgm:spPr/>
    </dgm:pt>
    <dgm:pt modelId="{D51CBA7C-724D-4473-9C2D-85C490F63DCA}" type="pres">
      <dgm:prSet presAssocID="{7F8D4DCA-FC7B-405C-86D8-BF29DF185280}" presName="visible" presStyleLbl="node1" presStyleIdx="0" presStyleCnt="5" custAng="221904" custLinFactNeighborX="270" custLinFactNeighborY="6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4577B52B-2BB2-40BA-BCFD-EBAE90EC37F9}" type="pres">
      <dgm:prSet presAssocID="{F52F54AC-45C7-4791-9B3B-78E04B659BD9}" presName="Name25" presStyleLbl="parChTrans1D1" presStyleIdx="0" presStyleCnt="4"/>
      <dgm:spPr/>
      <dgm:t>
        <a:bodyPr/>
        <a:lstStyle/>
        <a:p>
          <a:endParaRPr lang="tr-TR"/>
        </a:p>
      </dgm:t>
    </dgm:pt>
    <dgm:pt modelId="{11859E8B-0B24-412F-B918-29981FE058FD}" type="pres">
      <dgm:prSet presAssocID="{E901E22C-B7E5-476C-8D33-91FE5613DEA0}" presName="node" presStyleCnt="0"/>
      <dgm:spPr/>
    </dgm:pt>
    <dgm:pt modelId="{DDB89BB7-336E-4E93-AF87-50A778BCE996}" type="pres">
      <dgm:prSet presAssocID="{E901E22C-B7E5-476C-8D33-91FE5613DEA0}" presName="parentNode" presStyleLbl="node1" presStyleIdx="1" presStyleCnt="5" custScaleX="349494" custScaleY="135984" custLinFactNeighborX="1149" custLinFactNeighborY="-536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88B05F-AE22-4E88-8BD8-DBFBB0953327}" type="pres">
      <dgm:prSet presAssocID="{E901E22C-B7E5-476C-8D33-91FE5613DEA0}" presName="childNode" presStyleLbl="revTx" presStyleIdx="0" presStyleCnt="0">
        <dgm:presLayoutVars>
          <dgm:bulletEnabled val="1"/>
        </dgm:presLayoutVars>
      </dgm:prSet>
      <dgm:spPr/>
    </dgm:pt>
    <dgm:pt modelId="{148B8320-4AE2-4A34-9B6C-2451D9BE828E}" type="pres">
      <dgm:prSet presAssocID="{1C93D4E2-ED5D-4D7B-852A-DD0AEC7331A4}" presName="Name25" presStyleLbl="parChTrans1D1" presStyleIdx="1" presStyleCnt="4"/>
      <dgm:spPr/>
      <dgm:t>
        <a:bodyPr/>
        <a:lstStyle/>
        <a:p>
          <a:endParaRPr lang="tr-TR"/>
        </a:p>
      </dgm:t>
    </dgm:pt>
    <dgm:pt modelId="{46DAEC2C-BE05-474D-99E5-C7EBDAC0F919}" type="pres">
      <dgm:prSet presAssocID="{2FA49955-1689-4132-9EB7-6CCB9B3E4CDB}" presName="node" presStyleCnt="0"/>
      <dgm:spPr/>
    </dgm:pt>
    <dgm:pt modelId="{9A84730A-0634-423D-91E8-8506D16A0CD6}" type="pres">
      <dgm:prSet presAssocID="{2FA49955-1689-4132-9EB7-6CCB9B3E4CDB}" presName="parentNode" presStyleLbl="node1" presStyleIdx="2" presStyleCnt="5" custScaleX="283917" custScaleY="92051" custLinFactNeighborX="93386" custLinFactNeighborY="72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BEBA9F-5F58-4C69-BB81-A3DBBF51585A}" type="pres">
      <dgm:prSet presAssocID="{2FA49955-1689-4132-9EB7-6CCB9B3E4CDB}" presName="childNode" presStyleLbl="revTx" presStyleIdx="0" presStyleCnt="0">
        <dgm:presLayoutVars>
          <dgm:bulletEnabled val="1"/>
        </dgm:presLayoutVars>
      </dgm:prSet>
      <dgm:spPr/>
    </dgm:pt>
    <dgm:pt modelId="{423475B7-DE46-473F-8571-0C44298E01B1}" type="pres">
      <dgm:prSet presAssocID="{B7018454-EC22-42B0-A133-1820676861A8}" presName="Name25" presStyleLbl="parChTrans1D1" presStyleIdx="2" presStyleCnt="4"/>
      <dgm:spPr/>
      <dgm:t>
        <a:bodyPr/>
        <a:lstStyle/>
        <a:p>
          <a:endParaRPr lang="tr-TR"/>
        </a:p>
      </dgm:t>
    </dgm:pt>
    <dgm:pt modelId="{1F43F446-3B51-456C-9D63-E46CE06F8DCE}" type="pres">
      <dgm:prSet presAssocID="{4542F365-4F9A-4A0C-B7FE-E03BF308B0B1}" presName="node" presStyleCnt="0"/>
      <dgm:spPr/>
    </dgm:pt>
    <dgm:pt modelId="{E8004096-2481-46BC-B437-98D5267F7ACF}" type="pres">
      <dgm:prSet presAssocID="{4542F365-4F9A-4A0C-B7FE-E03BF308B0B1}" presName="parentNode" presStyleLbl="node1" presStyleIdx="3" presStyleCnt="5" custScaleX="255581" custScaleY="82712" custLinFactX="8396" custLinFactNeighborX="100000" custLinFactNeighborY="72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150207-E24A-45F9-B5E3-CB7C8604C529}" type="pres">
      <dgm:prSet presAssocID="{4542F365-4F9A-4A0C-B7FE-E03BF308B0B1}" presName="childNode" presStyleLbl="revTx" presStyleIdx="0" presStyleCnt="0">
        <dgm:presLayoutVars>
          <dgm:bulletEnabled val="1"/>
        </dgm:presLayoutVars>
      </dgm:prSet>
      <dgm:spPr/>
    </dgm:pt>
    <dgm:pt modelId="{8FF1CBD6-875D-4613-B917-87DAAABEAD5B}" type="pres">
      <dgm:prSet presAssocID="{2B97F000-A0B8-4950-A4E8-0E8BE02B9941}" presName="Name25" presStyleLbl="parChTrans1D1" presStyleIdx="3" presStyleCnt="4"/>
      <dgm:spPr/>
      <dgm:t>
        <a:bodyPr/>
        <a:lstStyle/>
        <a:p>
          <a:endParaRPr lang="tr-TR"/>
        </a:p>
      </dgm:t>
    </dgm:pt>
    <dgm:pt modelId="{9AE10DA2-5A3E-444D-AC3A-01D81141FE7A}" type="pres">
      <dgm:prSet presAssocID="{9BDA949B-5580-48E9-963E-951463CDFAF1}" presName="node" presStyleCnt="0"/>
      <dgm:spPr/>
    </dgm:pt>
    <dgm:pt modelId="{3C9E95A6-4EA3-414B-AC87-48168897409E}" type="pres">
      <dgm:prSet presAssocID="{9BDA949B-5580-48E9-963E-951463CDFAF1}" presName="parentNode" presStyleLbl="node1" presStyleIdx="4" presStyleCnt="5" custScaleX="234941" custScaleY="102884" custLinFactNeighborX="8119" custLinFactNeighborY="30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3C1DA6-F259-4195-8C3D-8B458B9B8ED2}" type="pres">
      <dgm:prSet presAssocID="{9BDA949B-5580-48E9-963E-951463CDFAF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543F01B-3ABC-4362-97E8-4456820A749A}" type="presOf" srcId="{2B97F000-A0B8-4950-A4E8-0E8BE02B9941}" destId="{8FF1CBD6-875D-4613-B917-87DAAABEAD5B}" srcOrd="0" destOrd="0" presId="urn:microsoft.com/office/officeart/2005/8/layout/radial2"/>
    <dgm:cxn modelId="{566A4798-2BE9-45C7-91C5-F6DDF4B0C5A9}" type="presOf" srcId="{1C93D4E2-ED5D-4D7B-852A-DD0AEC7331A4}" destId="{148B8320-4AE2-4A34-9B6C-2451D9BE828E}" srcOrd="0" destOrd="0" presId="urn:microsoft.com/office/officeart/2005/8/layout/radial2"/>
    <dgm:cxn modelId="{0BB716E4-FA45-4F58-9C7A-FA4286E1135B}" srcId="{7F8D4DCA-FC7B-405C-86D8-BF29DF185280}" destId="{E901E22C-B7E5-476C-8D33-91FE5613DEA0}" srcOrd="0" destOrd="0" parTransId="{F52F54AC-45C7-4791-9B3B-78E04B659BD9}" sibTransId="{23A8E7C3-1AB7-43E7-93C4-092BC1242734}"/>
    <dgm:cxn modelId="{642D984F-8D49-4E76-ACA3-DBE289FA4E99}" type="presOf" srcId="{7F8D4DCA-FC7B-405C-86D8-BF29DF185280}" destId="{3E625EED-6F63-440B-BFE0-621B000EB03B}" srcOrd="0" destOrd="0" presId="urn:microsoft.com/office/officeart/2005/8/layout/radial2"/>
    <dgm:cxn modelId="{1BE65657-E6C8-44CE-B8AB-4C013F141E0B}" type="presOf" srcId="{2FA49955-1689-4132-9EB7-6CCB9B3E4CDB}" destId="{9A84730A-0634-423D-91E8-8506D16A0CD6}" srcOrd="0" destOrd="0" presId="urn:microsoft.com/office/officeart/2005/8/layout/radial2"/>
    <dgm:cxn modelId="{E4EF92BD-0FBD-4F1B-A30B-ADCC1EC6631A}" type="presOf" srcId="{F52F54AC-45C7-4791-9B3B-78E04B659BD9}" destId="{4577B52B-2BB2-40BA-BCFD-EBAE90EC37F9}" srcOrd="0" destOrd="0" presId="urn:microsoft.com/office/officeart/2005/8/layout/radial2"/>
    <dgm:cxn modelId="{552E5FE8-6772-4007-8004-393482AA9122}" type="presOf" srcId="{9BDA949B-5580-48E9-963E-951463CDFAF1}" destId="{3C9E95A6-4EA3-414B-AC87-48168897409E}" srcOrd="0" destOrd="0" presId="urn:microsoft.com/office/officeart/2005/8/layout/radial2"/>
    <dgm:cxn modelId="{125DCF22-7E93-4E13-B686-C973D69426B5}" type="presOf" srcId="{4542F365-4F9A-4A0C-B7FE-E03BF308B0B1}" destId="{E8004096-2481-46BC-B437-98D5267F7ACF}" srcOrd="0" destOrd="0" presId="urn:microsoft.com/office/officeart/2005/8/layout/radial2"/>
    <dgm:cxn modelId="{982C1C55-81A1-4BA4-AB97-BDB48819AD4A}" srcId="{7F8D4DCA-FC7B-405C-86D8-BF29DF185280}" destId="{9BDA949B-5580-48E9-963E-951463CDFAF1}" srcOrd="3" destOrd="0" parTransId="{2B97F000-A0B8-4950-A4E8-0E8BE02B9941}" sibTransId="{4A7D0CB8-CAFD-4A53-8766-18C03CE889F1}"/>
    <dgm:cxn modelId="{047D9C85-718B-4A52-A51C-923789E458D0}" type="presOf" srcId="{E901E22C-B7E5-476C-8D33-91FE5613DEA0}" destId="{DDB89BB7-336E-4E93-AF87-50A778BCE996}" srcOrd="0" destOrd="0" presId="urn:microsoft.com/office/officeart/2005/8/layout/radial2"/>
    <dgm:cxn modelId="{8F1AF15D-C5F6-4564-9E7F-517B65FC666B}" type="presOf" srcId="{B7018454-EC22-42B0-A133-1820676861A8}" destId="{423475B7-DE46-473F-8571-0C44298E01B1}" srcOrd="0" destOrd="0" presId="urn:microsoft.com/office/officeart/2005/8/layout/radial2"/>
    <dgm:cxn modelId="{98C929B8-0DBE-420A-849B-A643834E2063}" srcId="{7F8D4DCA-FC7B-405C-86D8-BF29DF185280}" destId="{4542F365-4F9A-4A0C-B7FE-E03BF308B0B1}" srcOrd="2" destOrd="0" parTransId="{B7018454-EC22-42B0-A133-1820676861A8}" sibTransId="{2C9C2F22-F515-4A0A-B232-57B032E708D1}"/>
    <dgm:cxn modelId="{F45DFB90-0563-4241-BFCF-B7921EEB52E5}" srcId="{7F8D4DCA-FC7B-405C-86D8-BF29DF185280}" destId="{2FA49955-1689-4132-9EB7-6CCB9B3E4CDB}" srcOrd="1" destOrd="0" parTransId="{1C93D4E2-ED5D-4D7B-852A-DD0AEC7331A4}" sibTransId="{683FDE58-7255-4FCA-A57C-3D33E1E8BF43}"/>
    <dgm:cxn modelId="{8ADDA7DE-4150-47CB-8231-5DB793A48488}" type="presParOf" srcId="{3E625EED-6F63-440B-BFE0-621B000EB03B}" destId="{9AC1D7A6-7A95-4FEA-9C5E-B44E0EE8514C}" srcOrd="0" destOrd="0" presId="urn:microsoft.com/office/officeart/2005/8/layout/radial2"/>
    <dgm:cxn modelId="{0991BFA0-E7E2-4809-907D-C8C6A3D119F8}" type="presParOf" srcId="{9AC1D7A6-7A95-4FEA-9C5E-B44E0EE8514C}" destId="{471805EC-0246-47DA-AEAB-7E339961ED13}" srcOrd="0" destOrd="0" presId="urn:microsoft.com/office/officeart/2005/8/layout/radial2"/>
    <dgm:cxn modelId="{E5961FFA-6395-4202-B6E3-1E4F585F49C2}" type="presParOf" srcId="{471805EC-0246-47DA-AEAB-7E339961ED13}" destId="{5EA8AEC6-4454-4442-AFED-6D0F933507EC}" srcOrd="0" destOrd="0" presId="urn:microsoft.com/office/officeart/2005/8/layout/radial2"/>
    <dgm:cxn modelId="{CFE92002-854D-42DC-B1AB-D10DE093F2DE}" type="presParOf" srcId="{471805EC-0246-47DA-AEAB-7E339961ED13}" destId="{D51CBA7C-724D-4473-9C2D-85C490F63DCA}" srcOrd="1" destOrd="0" presId="urn:microsoft.com/office/officeart/2005/8/layout/radial2"/>
    <dgm:cxn modelId="{71EE9C3B-3BCC-4ED7-822E-923D3D4A4C6C}" type="presParOf" srcId="{9AC1D7A6-7A95-4FEA-9C5E-B44E0EE8514C}" destId="{4577B52B-2BB2-40BA-BCFD-EBAE90EC37F9}" srcOrd="1" destOrd="0" presId="urn:microsoft.com/office/officeart/2005/8/layout/radial2"/>
    <dgm:cxn modelId="{17ABA572-2FF6-497B-93CA-1A8E43F3B904}" type="presParOf" srcId="{9AC1D7A6-7A95-4FEA-9C5E-B44E0EE8514C}" destId="{11859E8B-0B24-412F-B918-29981FE058FD}" srcOrd="2" destOrd="0" presId="urn:microsoft.com/office/officeart/2005/8/layout/radial2"/>
    <dgm:cxn modelId="{47AD3612-BD83-4FA5-A646-103715CBDD5F}" type="presParOf" srcId="{11859E8B-0B24-412F-B918-29981FE058FD}" destId="{DDB89BB7-336E-4E93-AF87-50A778BCE996}" srcOrd="0" destOrd="0" presId="urn:microsoft.com/office/officeart/2005/8/layout/radial2"/>
    <dgm:cxn modelId="{5B551A6B-E78D-49C5-9E17-968D31A0F3F2}" type="presParOf" srcId="{11859E8B-0B24-412F-B918-29981FE058FD}" destId="{1188B05F-AE22-4E88-8BD8-DBFBB0953327}" srcOrd="1" destOrd="0" presId="urn:microsoft.com/office/officeart/2005/8/layout/radial2"/>
    <dgm:cxn modelId="{C47ADA8D-58A1-48BD-8C4C-C4AD499378A2}" type="presParOf" srcId="{9AC1D7A6-7A95-4FEA-9C5E-B44E0EE8514C}" destId="{148B8320-4AE2-4A34-9B6C-2451D9BE828E}" srcOrd="3" destOrd="0" presId="urn:microsoft.com/office/officeart/2005/8/layout/radial2"/>
    <dgm:cxn modelId="{1F322C39-0EDE-4473-93BE-AD9789D2D0CE}" type="presParOf" srcId="{9AC1D7A6-7A95-4FEA-9C5E-B44E0EE8514C}" destId="{46DAEC2C-BE05-474D-99E5-C7EBDAC0F919}" srcOrd="4" destOrd="0" presId="urn:microsoft.com/office/officeart/2005/8/layout/radial2"/>
    <dgm:cxn modelId="{6841DAC3-A4F2-4E31-B528-AD67829DCD60}" type="presParOf" srcId="{46DAEC2C-BE05-474D-99E5-C7EBDAC0F919}" destId="{9A84730A-0634-423D-91E8-8506D16A0CD6}" srcOrd="0" destOrd="0" presId="urn:microsoft.com/office/officeart/2005/8/layout/radial2"/>
    <dgm:cxn modelId="{C96A244A-94B8-4583-8F19-63582F54BF19}" type="presParOf" srcId="{46DAEC2C-BE05-474D-99E5-C7EBDAC0F919}" destId="{D7BEBA9F-5F58-4C69-BB81-A3DBBF51585A}" srcOrd="1" destOrd="0" presId="urn:microsoft.com/office/officeart/2005/8/layout/radial2"/>
    <dgm:cxn modelId="{D8A4E3FA-09C9-402B-BEF0-52BC3E83332B}" type="presParOf" srcId="{9AC1D7A6-7A95-4FEA-9C5E-B44E0EE8514C}" destId="{423475B7-DE46-473F-8571-0C44298E01B1}" srcOrd="5" destOrd="0" presId="urn:microsoft.com/office/officeart/2005/8/layout/radial2"/>
    <dgm:cxn modelId="{9DFB93A9-C389-4433-AD26-69834193E79E}" type="presParOf" srcId="{9AC1D7A6-7A95-4FEA-9C5E-B44E0EE8514C}" destId="{1F43F446-3B51-456C-9D63-E46CE06F8DCE}" srcOrd="6" destOrd="0" presId="urn:microsoft.com/office/officeart/2005/8/layout/radial2"/>
    <dgm:cxn modelId="{F23A0B57-0499-48E4-9D02-4A24A23B51A7}" type="presParOf" srcId="{1F43F446-3B51-456C-9D63-E46CE06F8DCE}" destId="{E8004096-2481-46BC-B437-98D5267F7ACF}" srcOrd="0" destOrd="0" presId="urn:microsoft.com/office/officeart/2005/8/layout/radial2"/>
    <dgm:cxn modelId="{71BD0A32-5042-4BF8-8052-9715C778489D}" type="presParOf" srcId="{1F43F446-3B51-456C-9D63-E46CE06F8DCE}" destId="{5B150207-E24A-45F9-B5E3-CB7C8604C529}" srcOrd="1" destOrd="0" presId="urn:microsoft.com/office/officeart/2005/8/layout/radial2"/>
    <dgm:cxn modelId="{5B6A63F4-7333-4427-9197-F4D2ECD19F7C}" type="presParOf" srcId="{9AC1D7A6-7A95-4FEA-9C5E-B44E0EE8514C}" destId="{8FF1CBD6-875D-4613-B917-87DAAABEAD5B}" srcOrd="7" destOrd="0" presId="urn:microsoft.com/office/officeart/2005/8/layout/radial2"/>
    <dgm:cxn modelId="{6F03E0E8-7EEF-4D88-9CF6-00E20401923F}" type="presParOf" srcId="{9AC1D7A6-7A95-4FEA-9C5E-B44E0EE8514C}" destId="{9AE10DA2-5A3E-444D-AC3A-01D81141FE7A}" srcOrd="8" destOrd="0" presId="urn:microsoft.com/office/officeart/2005/8/layout/radial2"/>
    <dgm:cxn modelId="{792ACCB0-10A0-45D1-85B8-0F488ED202C8}" type="presParOf" srcId="{9AE10DA2-5A3E-444D-AC3A-01D81141FE7A}" destId="{3C9E95A6-4EA3-414B-AC87-48168897409E}" srcOrd="0" destOrd="0" presId="urn:microsoft.com/office/officeart/2005/8/layout/radial2"/>
    <dgm:cxn modelId="{9DF82D3C-E029-4842-9A60-393B77BAA916}" type="presParOf" srcId="{9AE10DA2-5A3E-444D-AC3A-01D81141FE7A}" destId="{CB3C1DA6-F259-4195-8C3D-8B458B9B8ED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51D491-2C6A-4276-985F-DDFF3230E3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FCD72BCC-4917-44B2-A90A-667987A48228}">
      <dgm:prSet/>
      <dgm:spPr/>
      <dgm:t>
        <a:bodyPr/>
        <a:lstStyle/>
        <a:p>
          <a:pPr rtl="0"/>
          <a:r>
            <a:rPr lang="tr-TR" b="1" smtClean="0"/>
            <a:t>Fırın çeşitleri itibariyle randıman değerleri  </a:t>
          </a:r>
          <a:endParaRPr lang="tr-TR"/>
        </a:p>
      </dgm:t>
    </dgm:pt>
    <dgm:pt modelId="{6387AB42-8D6C-4D1C-9337-1EB94B422BAC}" type="parTrans" cxnId="{931E39ED-7956-484A-A0D4-911AD256F2FD}">
      <dgm:prSet/>
      <dgm:spPr/>
      <dgm:t>
        <a:bodyPr/>
        <a:lstStyle/>
        <a:p>
          <a:endParaRPr lang="tr-TR"/>
        </a:p>
      </dgm:t>
    </dgm:pt>
    <dgm:pt modelId="{6DDF5C1E-1177-4C40-8B23-14330730388D}" type="sibTrans" cxnId="{931E39ED-7956-484A-A0D4-911AD256F2FD}">
      <dgm:prSet/>
      <dgm:spPr/>
      <dgm:t>
        <a:bodyPr/>
        <a:lstStyle/>
        <a:p>
          <a:endParaRPr lang="tr-TR"/>
        </a:p>
      </dgm:t>
    </dgm:pt>
    <dgm:pt modelId="{F26D7EB4-F4C6-42DB-A82B-9518CE56B025}" type="pres">
      <dgm:prSet presAssocID="{0F51D491-2C6A-4276-985F-DDFF3230E3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ED4071A-CB94-41E8-AEAE-80FA083F89F3}" type="pres">
      <dgm:prSet presAssocID="{FCD72BCC-4917-44B2-A90A-667987A4822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31E39ED-7956-484A-A0D4-911AD256F2FD}" srcId="{0F51D491-2C6A-4276-985F-DDFF3230E3AE}" destId="{FCD72BCC-4917-44B2-A90A-667987A48228}" srcOrd="0" destOrd="0" parTransId="{6387AB42-8D6C-4D1C-9337-1EB94B422BAC}" sibTransId="{6DDF5C1E-1177-4C40-8B23-14330730388D}"/>
    <dgm:cxn modelId="{A43A132B-75C6-48F4-8ED6-9A66AB5BDFC4}" type="presOf" srcId="{0F51D491-2C6A-4276-985F-DDFF3230E3AE}" destId="{F26D7EB4-F4C6-42DB-A82B-9518CE56B025}" srcOrd="0" destOrd="0" presId="urn:microsoft.com/office/officeart/2005/8/layout/vList2"/>
    <dgm:cxn modelId="{6C7C713A-2946-4881-B48D-D85EE5D7167A}" type="presOf" srcId="{FCD72BCC-4917-44B2-A90A-667987A48228}" destId="{0ED4071A-CB94-41E8-AEAE-80FA083F89F3}" srcOrd="0" destOrd="0" presId="urn:microsoft.com/office/officeart/2005/8/layout/vList2"/>
    <dgm:cxn modelId="{720B955B-59D5-46E3-9563-9CA5BCC4D7C1}" type="presParOf" srcId="{F26D7EB4-F4C6-42DB-A82B-9518CE56B025}" destId="{0ED4071A-CB94-41E8-AEAE-80FA083F89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E9CF15-E8ED-4088-90D2-DE303B4727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D839602-3559-4E79-93C7-A2FAE49AC379}" type="pres">
      <dgm:prSet presAssocID="{F3E9CF15-E8ED-4088-90D2-DE303B4727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8FCC2C64-598A-48D8-B5B9-512BE14DF378}" type="presOf" srcId="{F3E9CF15-E8ED-4088-90D2-DE303B47278D}" destId="{1D839602-3559-4E79-93C7-A2FAE49AC3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DD5CB-564D-4DA2-990F-520575BBAD46}">
      <dsp:nvSpPr>
        <dsp:cNvPr id="0" name=""/>
        <dsp:cNvSpPr/>
      </dsp:nvSpPr>
      <dsp:spPr>
        <a:xfrm>
          <a:off x="3744415" y="152249"/>
          <a:ext cx="1662722" cy="6872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Un eleme</a:t>
          </a:r>
          <a:endParaRPr lang="tr-TR" sz="2000" kern="1200" dirty="0"/>
        </a:p>
      </dsp:txBody>
      <dsp:txXfrm>
        <a:off x="3987915" y="252891"/>
        <a:ext cx="1175722" cy="485942"/>
      </dsp:txXfrm>
    </dsp:sp>
    <dsp:sp modelId="{0BDD41F9-3086-4FF3-8A03-2DB9356A6E18}">
      <dsp:nvSpPr>
        <dsp:cNvPr id="0" name=""/>
        <dsp:cNvSpPr/>
      </dsp:nvSpPr>
      <dsp:spPr>
        <a:xfrm rot="30272">
          <a:off x="5568346" y="302686"/>
          <a:ext cx="378493" cy="320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>
        <a:off x="5568348" y="366378"/>
        <a:ext cx="282321" cy="192344"/>
      </dsp:txXfrm>
    </dsp:sp>
    <dsp:sp modelId="{34DB6AE7-2EE2-46EB-8195-532D6A437A02}">
      <dsp:nvSpPr>
        <dsp:cNvPr id="0" name=""/>
        <dsp:cNvSpPr/>
      </dsp:nvSpPr>
      <dsp:spPr>
        <a:xfrm>
          <a:off x="6120682" y="187560"/>
          <a:ext cx="2044524" cy="661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Hamur yoğurma </a:t>
          </a:r>
          <a:endParaRPr lang="tr-TR" sz="2000" kern="1200" dirty="0"/>
        </a:p>
      </dsp:txBody>
      <dsp:txXfrm>
        <a:off x="6420096" y="284481"/>
        <a:ext cx="1445696" cy="467975"/>
      </dsp:txXfrm>
    </dsp:sp>
    <dsp:sp modelId="{06D7FACC-7AB4-45B4-B6DA-F597FE0FDD2B}">
      <dsp:nvSpPr>
        <dsp:cNvPr id="0" name=""/>
        <dsp:cNvSpPr/>
      </dsp:nvSpPr>
      <dsp:spPr>
        <a:xfrm rot="5062678">
          <a:off x="6936067" y="1220299"/>
          <a:ext cx="583486" cy="320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>
        <a:off x="6979442" y="1236559"/>
        <a:ext cx="487314" cy="192344"/>
      </dsp:txXfrm>
    </dsp:sp>
    <dsp:sp modelId="{EC2CA5F3-75CE-4CD8-81D6-B1BACCF347A7}">
      <dsp:nvSpPr>
        <dsp:cNvPr id="0" name=""/>
        <dsp:cNvSpPr/>
      </dsp:nvSpPr>
      <dsp:spPr>
        <a:xfrm>
          <a:off x="6408719" y="1944222"/>
          <a:ext cx="1842653" cy="94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Hamur kesme</a:t>
          </a:r>
          <a:endParaRPr lang="tr-TR" sz="2000" kern="1200" dirty="0"/>
        </a:p>
      </dsp:txBody>
      <dsp:txXfrm>
        <a:off x="6678569" y="2083324"/>
        <a:ext cx="1302953" cy="671646"/>
      </dsp:txXfrm>
    </dsp:sp>
    <dsp:sp modelId="{C778DD38-2031-49F7-892E-F2EF0B3E0E70}">
      <dsp:nvSpPr>
        <dsp:cNvPr id="0" name=""/>
        <dsp:cNvSpPr/>
      </dsp:nvSpPr>
      <dsp:spPr>
        <a:xfrm rot="5321683">
          <a:off x="7179723" y="3041425"/>
          <a:ext cx="336306" cy="320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>
        <a:off x="7226714" y="3057466"/>
        <a:ext cx="240134" cy="192344"/>
      </dsp:txXfrm>
    </dsp:sp>
    <dsp:sp modelId="{D58A4B9C-3FE5-43F2-8512-F25514F20A14}">
      <dsp:nvSpPr>
        <dsp:cNvPr id="0" name=""/>
        <dsp:cNvSpPr/>
      </dsp:nvSpPr>
      <dsp:spPr>
        <a:xfrm>
          <a:off x="6336707" y="3528389"/>
          <a:ext cx="2058867" cy="94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Hamur şekillendirme</a:t>
          </a:r>
          <a:endParaRPr lang="tr-TR" sz="2000" kern="1200" dirty="0"/>
        </a:p>
      </dsp:txBody>
      <dsp:txXfrm>
        <a:off x="6638221" y="3667491"/>
        <a:ext cx="1455839" cy="671646"/>
      </dsp:txXfrm>
    </dsp:sp>
    <dsp:sp modelId="{B1E7AACB-C91D-4EE2-9DD6-8417021B7A8F}">
      <dsp:nvSpPr>
        <dsp:cNvPr id="0" name=""/>
        <dsp:cNvSpPr/>
      </dsp:nvSpPr>
      <dsp:spPr>
        <a:xfrm rot="10621990">
          <a:off x="5761743" y="3915523"/>
          <a:ext cx="411211" cy="320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10800000">
        <a:off x="5857851" y="3977149"/>
        <a:ext cx="315039" cy="192344"/>
      </dsp:txXfrm>
    </dsp:sp>
    <dsp:sp modelId="{641C4EAB-49B8-4DA4-9865-ACCDA3BEF666}">
      <dsp:nvSpPr>
        <dsp:cNvPr id="0" name=""/>
        <dsp:cNvSpPr/>
      </dsp:nvSpPr>
      <dsp:spPr>
        <a:xfrm>
          <a:off x="3600403" y="3672415"/>
          <a:ext cx="1973580" cy="94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Hamur dinlendirme</a:t>
          </a:r>
          <a:endParaRPr lang="tr-TR" sz="2000" kern="1200" dirty="0"/>
        </a:p>
      </dsp:txBody>
      <dsp:txXfrm>
        <a:off x="3889427" y="3811517"/>
        <a:ext cx="1395532" cy="671646"/>
      </dsp:txXfrm>
    </dsp:sp>
    <dsp:sp modelId="{0A98BFEA-D539-4804-9C9D-809EF6EE4A60}">
      <dsp:nvSpPr>
        <dsp:cNvPr id="0" name=""/>
        <dsp:cNvSpPr/>
      </dsp:nvSpPr>
      <dsp:spPr>
        <a:xfrm rot="10881845">
          <a:off x="2811663" y="3951421"/>
          <a:ext cx="558330" cy="320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10800000">
        <a:off x="2907821" y="4016681"/>
        <a:ext cx="462158" cy="192344"/>
      </dsp:txXfrm>
    </dsp:sp>
    <dsp:sp modelId="{55271980-D958-4868-B3A5-9C337A073E9B}">
      <dsp:nvSpPr>
        <dsp:cNvPr id="0" name=""/>
        <dsp:cNvSpPr/>
      </dsp:nvSpPr>
      <dsp:spPr>
        <a:xfrm>
          <a:off x="576069" y="3600399"/>
          <a:ext cx="1973589" cy="94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Mayalama </a:t>
          </a:r>
          <a:endParaRPr lang="tr-TR" sz="2000" kern="1200"/>
        </a:p>
      </dsp:txBody>
      <dsp:txXfrm>
        <a:off x="865094" y="3739501"/>
        <a:ext cx="1395539" cy="671646"/>
      </dsp:txXfrm>
    </dsp:sp>
    <dsp:sp modelId="{D9847963-53A2-4FC0-94F5-0DC2089721E0}">
      <dsp:nvSpPr>
        <dsp:cNvPr id="0" name=""/>
        <dsp:cNvSpPr/>
      </dsp:nvSpPr>
      <dsp:spPr>
        <a:xfrm rot="16018708">
          <a:off x="1373950" y="3167147"/>
          <a:ext cx="298874" cy="320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10800000">
        <a:off x="1421144" y="3276031"/>
        <a:ext cx="209212" cy="192344"/>
      </dsp:txXfrm>
    </dsp:sp>
    <dsp:sp modelId="{1114492D-5433-47C7-8ECF-089D49C6E493}">
      <dsp:nvSpPr>
        <dsp:cNvPr id="0" name=""/>
        <dsp:cNvSpPr/>
      </dsp:nvSpPr>
      <dsp:spPr>
        <a:xfrm>
          <a:off x="1008120" y="2088232"/>
          <a:ext cx="949850" cy="949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Fırın </a:t>
          </a:r>
          <a:endParaRPr lang="tr-TR" sz="2000" kern="1200"/>
        </a:p>
      </dsp:txBody>
      <dsp:txXfrm>
        <a:off x="1147222" y="2227334"/>
        <a:ext cx="671646" cy="671646"/>
      </dsp:txXfrm>
    </dsp:sp>
    <dsp:sp modelId="{D894906F-F469-45DE-B6BD-0C9402FB5E4E}">
      <dsp:nvSpPr>
        <dsp:cNvPr id="0" name=""/>
        <dsp:cNvSpPr/>
      </dsp:nvSpPr>
      <dsp:spPr>
        <a:xfrm rot="16007935">
          <a:off x="1249608" y="1585639"/>
          <a:ext cx="375461" cy="320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10800000">
        <a:off x="1300379" y="1697765"/>
        <a:ext cx="279289" cy="192344"/>
      </dsp:txXfrm>
    </dsp:sp>
    <dsp:sp modelId="{FF1EF450-C80E-4C30-A201-2348FA57FF49}">
      <dsp:nvSpPr>
        <dsp:cNvPr id="0" name=""/>
        <dsp:cNvSpPr/>
      </dsp:nvSpPr>
      <dsp:spPr>
        <a:xfrm>
          <a:off x="335410" y="288034"/>
          <a:ext cx="2101962" cy="10938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/>
            <a:t>Ambalajlama </a:t>
          </a:r>
          <a:endParaRPr lang="tr-TR" sz="2000" kern="1200"/>
        </a:p>
      </dsp:txBody>
      <dsp:txXfrm>
        <a:off x="643235" y="448226"/>
        <a:ext cx="1486312" cy="773473"/>
      </dsp:txXfrm>
    </dsp:sp>
    <dsp:sp modelId="{88B77C9F-D472-4D3F-8039-CADF04F785F2}">
      <dsp:nvSpPr>
        <dsp:cNvPr id="0" name=""/>
        <dsp:cNvSpPr/>
      </dsp:nvSpPr>
      <dsp:spPr>
        <a:xfrm flipV="1">
          <a:off x="4272530" y="599451"/>
          <a:ext cx="461655" cy="278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/>
        </a:p>
      </dsp:txBody>
      <dsp:txXfrm rot="10800000">
        <a:off x="4272530" y="655096"/>
        <a:ext cx="378187" cy="1669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5D176-1B39-4AA1-9A72-057751E95F3D}">
      <dsp:nvSpPr>
        <dsp:cNvPr id="0" name=""/>
        <dsp:cNvSpPr/>
      </dsp:nvSpPr>
      <dsp:spPr>
        <a:xfrm>
          <a:off x="0" y="56"/>
          <a:ext cx="5472608" cy="93053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 smtClean="0">
              <a:solidFill>
                <a:schemeClr val="accent1"/>
              </a:solidFill>
            </a:rPr>
            <a:t>Gıda ve Kontrol Genel Müdürlüğü Bitkisel Yağ Kullanım Oranları </a:t>
          </a:r>
          <a:endParaRPr lang="tr-TR" sz="2500" b="1" kern="1200" dirty="0">
            <a:solidFill>
              <a:schemeClr val="accent1"/>
            </a:solidFill>
          </a:endParaRPr>
        </a:p>
      </dsp:txBody>
      <dsp:txXfrm>
        <a:off x="45425" y="45481"/>
        <a:ext cx="5381758" cy="83968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CFE2E-CC34-48EF-820C-7B97663F886F}">
      <dsp:nvSpPr>
        <dsp:cNvPr id="0" name=""/>
        <dsp:cNvSpPr/>
      </dsp:nvSpPr>
      <dsp:spPr>
        <a:xfrm>
          <a:off x="0" y="245"/>
          <a:ext cx="2548198" cy="522729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accent1"/>
              </a:solidFill>
            </a:rPr>
            <a:t>Kapasite Hesabı</a:t>
          </a:r>
          <a:endParaRPr lang="tr-TR" sz="2400" kern="1200" dirty="0">
            <a:solidFill>
              <a:schemeClr val="accent1"/>
            </a:solidFill>
          </a:endParaRPr>
        </a:p>
      </dsp:txBody>
      <dsp:txXfrm>
        <a:off x="25518" y="25763"/>
        <a:ext cx="2497162" cy="4716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986A3-D312-4DB4-910F-FC105CB36068}">
      <dsp:nvSpPr>
        <dsp:cNvPr id="0" name=""/>
        <dsp:cNvSpPr/>
      </dsp:nvSpPr>
      <dsp:spPr>
        <a:xfrm>
          <a:off x="0" y="288"/>
          <a:ext cx="4104456" cy="47647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1"/>
              </a:solidFill>
            </a:rPr>
            <a:t>İhtiyaç Maddeleri</a:t>
          </a:r>
          <a:endParaRPr lang="tr-TR" sz="2800" kern="1200" dirty="0">
            <a:solidFill>
              <a:schemeClr val="accent1"/>
            </a:solidFill>
          </a:endParaRPr>
        </a:p>
      </dsp:txBody>
      <dsp:txXfrm>
        <a:off x="23260" y="23548"/>
        <a:ext cx="4057936" cy="4299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0557B-E8F9-42D1-B38F-6822ECD9FF69}">
      <dsp:nvSpPr>
        <dsp:cNvPr id="0" name=""/>
        <dsp:cNvSpPr/>
      </dsp:nvSpPr>
      <dsp:spPr>
        <a:xfrm>
          <a:off x="0" y="433"/>
          <a:ext cx="8229600" cy="1151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     </a:t>
          </a:r>
          <a:r>
            <a:rPr lang="tr-TR" sz="6000" b="1" kern="1200" dirty="0" smtClean="0">
              <a:latin typeface="Berlin Sans FB Demi" panose="020E0802020502020306" pitchFamily="34" charset="0"/>
            </a:rPr>
            <a:t>TEŞEKKÜR EDERİZ</a:t>
          </a:r>
          <a:endParaRPr lang="tr-TR" sz="6000" b="1" kern="1200" dirty="0">
            <a:latin typeface="Berlin Sans FB Demi" panose="020E0802020502020306" pitchFamily="34" charset="0"/>
          </a:endParaRPr>
        </a:p>
      </dsp:txBody>
      <dsp:txXfrm>
        <a:off x="56200" y="56633"/>
        <a:ext cx="8117200" cy="10388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8704D-8647-4ACF-9D5C-D4E159E2A397}">
      <dsp:nvSpPr>
        <dsp:cNvPr id="0" name=""/>
        <dsp:cNvSpPr/>
      </dsp:nvSpPr>
      <dsp:spPr>
        <a:xfrm>
          <a:off x="0" y="43445"/>
          <a:ext cx="8685568" cy="698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rgbClr val="FFFF00"/>
              </a:solidFill>
            </a:rPr>
            <a:t>BİTKİSEL HAMYAĞ FABRİKALARI</a:t>
          </a:r>
          <a:endParaRPr lang="tr-TR" sz="2600" kern="1200" dirty="0">
            <a:solidFill>
              <a:srgbClr val="FFFF00"/>
            </a:solidFill>
          </a:endParaRPr>
        </a:p>
      </dsp:txBody>
      <dsp:txXfrm>
        <a:off x="34075" y="77520"/>
        <a:ext cx="8617418" cy="629875"/>
      </dsp:txXfrm>
    </dsp:sp>
    <dsp:sp modelId="{3318869B-3413-46C1-8210-78A7C0ED3F2C}">
      <dsp:nvSpPr>
        <dsp:cNvPr id="0" name=""/>
        <dsp:cNvSpPr/>
      </dsp:nvSpPr>
      <dsp:spPr>
        <a:xfrm>
          <a:off x="0" y="830870"/>
          <a:ext cx="868556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smtClean="0"/>
            <a:t>Bitkisel Hamyağ Üretiminde Makina ve Tesisat Tablosu </a:t>
          </a:r>
          <a:endParaRPr lang="tr-TR" sz="2600" kern="1200"/>
        </a:p>
      </dsp:txBody>
      <dsp:txXfrm>
        <a:off x="30442" y="861312"/>
        <a:ext cx="8624684" cy="562726"/>
      </dsp:txXfrm>
    </dsp:sp>
    <dsp:sp modelId="{FBDE533E-322C-4C10-9572-58640DE105B0}">
      <dsp:nvSpPr>
        <dsp:cNvPr id="0" name=""/>
        <dsp:cNvSpPr/>
      </dsp:nvSpPr>
      <dsp:spPr>
        <a:xfrm>
          <a:off x="0" y="1529360"/>
          <a:ext cx="868556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smtClean="0"/>
            <a:t>a. Tohum </a:t>
          </a:r>
          <a:r>
            <a:rPr lang="tr-TR" sz="2600" b="1" kern="1200" dirty="0" smtClean="0"/>
            <a:t>temizleme ve depolama üniteleri</a:t>
          </a:r>
          <a:endParaRPr lang="tr-TR" sz="2600" kern="1200" dirty="0"/>
        </a:p>
      </dsp:txBody>
      <dsp:txXfrm>
        <a:off x="30442" y="1559802"/>
        <a:ext cx="8624684" cy="562726"/>
      </dsp:txXfrm>
    </dsp:sp>
    <dsp:sp modelId="{9DA559EF-FB60-438D-A74B-6FAE21E3AAEA}">
      <dsp:nvSpPr>
        <dsp:cNvPr id="0" name=""/>
        <dsp:cNvSpPr/>
      </dsp:nvSpPr>
      <dsp:spPr>
        <a:xfrm>
          <a:off x="0" y="2227850"/>
          <a:ext cx="868556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smtClean="0"/>
            <a:t>b. Tohum hazırlama ünitesi </a:t>
          </a:r>
          <a:endParaRPr lang="tr-TR" sz="2600" kern="1200"/>
        </a:p>
      </dsp:txBody>
      <dsp:txXfrm>
        <a:off x="30442" y="2258292"/>
        <a:ext cx="8624684" cy="562726"/>
      </dsp:txXfrm>
    </dsp:sp>
    <dsp:sp modelId="{9BA863BD-29CF-4506-9C23-F747FDEE64FB}">
      <dsp:nvSpPr>
        <dsp:cNvPr id="0" name=""/>
        <dsp:cNvSpPr/>
      </dsp:nvSpPr>
      <dsp:spPr>
        <a:xfrm>
          <a:off x="0" y="2926340"/>
          <a:ext cx="868556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smtClean="0"/>
            <a:t>c. Presleme ünitesi</a:t>
          </a:r>
          <a:endParaRPr lang="tr-TR" sz="2600" kern="1200"/>
        </a:p>
      </dsp:txBody>
      <dsp:txXfrm>
        <a:off x="30442" y="2956782"/>
        <a:ext cx="8624684" cy="562726"/>
      </dsp:txXfrm>
    </dsp:sp>
    <dsp:sp modelId="{FE440C7E-C334-4BAF-A164-59962611A0FC}">
      <dsp:nvSpPr>
        <dsp:cNvPr id="0" name=""/>
        <dsp:cNvSpPr/>
      </dsp:nvSpPr>
      <dsp:spPr>
        <a:xfrm>
          <a:off x="0" y="3624830"/>
          <a:ext cx="868556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smtClean="0"/>
            <a:t>d. Ekstraksiyon ünitesi </a:t>
          </a:r>
          <a:endParaRPr lang="tr-TR" sz="2600" kern="1200"/>
        </a:p>
      </dsp:txBody>
      <dsp:txXfrm>
        <a:off x="30442" y="3655272"/>
        <a:ext cx="8624684" cy="562726"/>
      </dsp:txXfrm>
    </dsp:sp>
    <dsp:sp modelId="{EF198F24-25AF-41E9-95EF-DE16636FA09B}">
      <dsp:nvSpPr>
        <dsp:cNvPr id="0" name=""/>
        <dsp:cNvSpPr/>
      </dsp:nvSpPr>
      <dsp:spPr>
        <a:xfrm>
          <a:off x="0" y="4323320"/>
          <a:ext cx="8685568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e. Yardımcı tesisler </a:t>
          </a:r>
          <a:endParaRPr lang="tr-TR" sz="2600" kern="1200" dirty="0"/>
        </a:p>
      </dsp:txBody>
      <dsp:txXfrm>
        <a:off x="30442" y="4353762"/>
        <a:ext cx="8624684" cy="5627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343C2-795B-4060-9544-6F4D7C1D9998}">
      <dsp:nvSpPr>
        <dsp:cNvPr id="0" name=""/>
        <dsp:cNvSpPr/>
      </dsp:nvSpPr>
      <dsp:spPr>
        <a:xfrm>
          <a:off x="0" y="0"/>
          <a:ext cx="5040560" cy="42561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İç Mercimek 		K x % 80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20777" y="20777"/>
        <a:ext cx="4999006" cy="384056"/>
      </dsp:txXfrm>
    </dsp:sp>
    <dsp:sp modelId="{00A42752-4655-402D-8A2D-144AEA62F80A}">
      <dsp:nvSpPr>
        <dsp:cNvPr id="0" name=""/>
        <dsp:cNvSpPr/>
      </dsp:nvSpPr>
      <dsp:spPr>
        <a:xfrm>
          <a:off x="0" y="436125"/>
          <a:ext cx="5040560" cy="42561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Mercimek kepeği  	K x % 20</a:t>
          </a:r>
          <a:endParaRPr lang="tr-TR" sz="2400" kern="1200" dirty="0">
            <a:solidFill>
              <a:schemeClr val="tx1"/>
            </a:solidFill>
          </a:endParaRPr>
        </a:p>
      </dsp:txBody>
      <dsp:txXfrm>
        <a:off x="20777" y="456902"/>
        <a:ext cx="4999006" cy="38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4271F-3F0F-4A6A-B7EC-CD909BAA342A}">
      <dsp:nvSpPr>
        <dsp:cNvPr id="0" name=""/>
        <dsp:cNvSpPr/>
      </dsp:nvSpPr>
      <dsp:spPr>
        <a:xfrm>
          <a:off x="0" y="105"/>
          <a:ext cx="6768752" cy="369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İŞLENMİŞ UNLU ÜRÜNLER - Ekmek     </a:t>
          </a:r>
          <a:endParaRPr lang="tr-TR" sz="2800" b="1" kern="1200" dirty="0"/>
        </a:p>
      </dsp:txBody>
      <dsp:txXfrm>
        <a:off x="18019" y="18124"/>
        <a:ext cx="6732714" cy="333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B7E05-21F6-41B7-B984-9D4DB326131F}">
      <dsp:nvSpPr>
        <dsp:cNvPr id="0" name=""/>
        <dsp:cNvSpPr/>
      </dsp:nvSpPr>
      <dsp:spPr>
        <a:xfrm>
          <a:off x="0" y="0"/>
          <a:ext cx="3240360" cy="557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FF00"/>
              </a:solidFill>
            </a:rPr>
            <a:t>EKMEK    İMALATI</a:t>
          </a:r>
          <a:endParaRPr lang="tr-TR" sz="2400" b="1" kern="1200" dirty="0">
            <a:solidFill>
              <a:srgbClr val="FFFF00"/>
            </a:solidFill>
          </a:endParaRPr>
        </a:p>
      </dsp:txBody>
      <dsp:txXfrm>
        <a:off x="27191" y="27191"/>
        <a:ext cx="3185978" cy="5026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40F46-2731-467B-9A33-C6286BB1D7F1}">
      <dsp:nvSpPr>
        <dsp:cNvPr id="0" name=""/>
        <dsp:cNvSpPr/>
      </dsp:nvSpPr>
      <dsp:spPr>
        <a:xfrm>
          <a:off x="0" y="129522"/>
          <a:ext cx="6768752" cy="706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8 saat ve 360 gün/yıl üzerinden hesaplama yapılır</a:t>
          </a:r>
          <a:endParaRPr lang="tr-TR" sz="2400" b="1" kern="1200" dirty="0"/>
        </a:p>
      </dsp:txBody>
      <dsp:txXfrm>
        <a:off x="34498" y="164020"/>
        <a:ext cx="6699756" cy="637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3464A-1456-4E2E-8FE7-E191D9031270}">
      <dsp:nvSpPr>
        <dsp:cNvPr id="0" name=""/>
        <dsp:cNvSpPr/>
      </dsp:nvSpPr>
      <dsp:spPr>
        <a:xfrm>
          <a:off x="0" y="45891"/>
          <a:ext cx="3933040" cy="4476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Kapasite Hesabı</a:t>
          </a:r>
          <a:endParaRPr lang="tr-TR" sz="2400" b="1" kern="1200" dirty="0"/>
        </a:p>
      </dsp:txBody>
      <dsp:txXfrm>
        <a:off x="21851" y="67742"/>
        <a:ext cx="3889338" cy="4039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E7FDA-5770-4BC7-8A85-1ECE4540FEA1}">
      <dsp:nvSpPr>
        <dsp:cNvPr id="0" name=""/>
        <dsp:cNvSpPr/>
      </dsp:nvSpPr>
      <dsp:spPr>
        <a:xfrm>
          <a:off x="0" y="11666"/>
          <a:ext cx="8136904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 = (Fırına konulan adet ekmek hamuru) x (Saatlik şarj sayısı) x 8 x 360 x R</a:t>
          </a:r>
          <a:endParaRPr lang="tr-TR" sz="2400" b="1" kern="1200" dirty="0"/>
        </a:p>
      </dsp:txBody>
      <dsp:txXfrm>
        <a:off x="46606" y="58272"/>
        <a:ext cx="8043692" cy="861508"/>
      </dsp:txXfrm>
    </dsp:sp>
    <dsp:sp modelId="{8F50FCB7-2928-4A05-AF2C-6AA0266B4AF9}">
      <dsp:nvSpPr>
        <dsp:cNvPr id="0" name=""/>
        <dsp:cNvSpPr/>
      </dsp:nvSpPr>
      <dsp:spPr>
        <a:xfrm>
          <a:off x="0" y="1061504"/>
          <a:ext cx="8136904" cy="95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 = Ekmek, Adet / Yıl</a:t>
          </a:r>
          <a:endParaRPr lang="tr-TR" sz="2400" b="1" kern="1200" dirty="0"/>
        </a:p>
      </dsp:txBody>
      <dsp:txXfrm>
        <a:off x="46606" y="1108110"/>
        <a:ext cx="8043692" cy="8615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1CBD6-875D-4613-B917-87DAAABEAD5B}">
      <dsp:nvSpPr>
        <dsp:cNvPr id="0" name=""/>
        <dsp:cNvSpPr/>
      </dsp:nvSpPr>
      <dsp:spPr>
        <a:xfrm rot="3817372">
          <a:off x="1459010" y="3147288"/>
          <a:ext cx="730712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730712" y="2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475B7-DE46-473F-8571-0C44298E01B1}">
      <dsp:nvSpPr>
        <dsp:cNvPr id="0" name=""/>
        <dsp:cNvSpPr/>
      </dsp:nvSpPr>
      <dsp:spPr>
        <a:xfrm rot="878404">
          <a:off x="1932504" y="2517933"/>
          <a:ext cx="919571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919571" y="2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B8320-4AE2-4A34-9B6C-2451D9BE828E}">
      <dsp:nvSpPr>
        <dsp:cNvPr id="0" name=""/>
        <dsp:cNvSpPr/>
      </dsp:nvSpPr>
      <dsp:spPr>
        <a:xfrm rot="20674321">
          <a:off x="1935739" y="2011274"/>
          <a:ext cx="648979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648979" y="2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77B52B-2BB2-40BA-BCFD-EBAE90EC37F9}">
      <dsp:nvSpPr>
        <dsp:cNvPr id="0" name=""/>
        <dsp:cNvSpPr/>
      </dsp:nvSpPr>
      <dsp:spPr>
        <a:xfrm rot="17433316">
          <a:off x="1423954" y="1442920"/>
          <a:ext cx="522845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522845" y="2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CBA7C-724D-4473-9C2D-85C490F63DCA}">
      <dsp:nvSpPr>
        <dsp:cNvPr id="0" name=""/>
        <dsp:cNvSpPr/>
      </dsp:nvSpPr>
      <dsp:spPr>
        <a:xfrm rot="221904">
          <a:off x="576900" y="1477964"/>
          <a:ext cx="1617528" cy="16175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89BB7-336E-4E93-AF87-50A778BCE996}">
      <dsp:nvSpPr>
        <dsp:cNvPr id="0" name=""/>
        <dsp:cNvSpPr/>
      </dsp:nvSpPr>
      <dsp:spPr>
        <a:xfrm>
          <a:off x="326066" y="-91973"/>
          <a:ext cx="3391898" cy="1319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Taş fırın(Borulu) (Odunlu)</a:t>
          </a:r>
        </a:p>
        <a:p>
          <a:pPr lvl="0" algn="ctr" defTabSz="1066800" rtl="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 0.65 </a:t>
          </a:r>
          <a:endParaRPr lang="tr-TR" sz="2400" kern="1200" dirty="0"/>
        </a:p>
      </dsp:txBody>
      <dsp:txXfrm>
        <a:off x="822798" y="101299"/>
        <a:ext cx="2398434" cy="933203"/>
      </dsp:txXfrm>
    </dsp:sp>
    <dsp:sp modelId="{9A84730A-0634-423D-91E8-8506D16A0CD6}">
      <dsp:nvSpPr>
        <dsp:cNvPr id="0" name=""/>
        <dsp:cNvSpPr/>
      </dsp:nvSpPr>
      <dsp:spPr>
        <a:xfrm>
          <a:off x="2244425" y="1211455"/>
          <a:ext cx="2755462" cy="893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Matador Fırın 0.75 </a:t>
          </a:r>
          <a:endParaRPr lang="tr-TR" sz="2400" kern="1200" dirty="0"/>
        </a:p>
      </dsp:txBody>
      <dsp:txXfrm>
        <a:off x="2647953" y="1342286"/>
        <a:ext cx="1948406" cy="631708"/>
      </dsp:txXfrm>
    </dsp:sp>
    <dsp:sp modelId="{E8004096-2481-46BC-B437-98D5267F7ACF}">
      <dsp:nvSpPr>
        <dsp:cNvPr id="0" name=""/>
        <dsp:cNvSpPr/>
      </dsp:nvSpPr>
      <dsp:spPr>
        <a:xfrm>
          <a:off x="2561978" y="2507595"/>
          <a:ext cx="2480457" cy="802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Döner Fırın 0.85 </a:t>
          </a:r>
          <a:endParaRPr lang="tr-TR" sz="2400" kern="1200" dirty="0"/>
        </a:p>
      </dsp:txBody>
      <dsp:txXfrm>
        <a:off x="2925233" y="2625153"/>
        <a:ext cx="1753947" cy="567618"/>
      </dsp:txXfrm>
    </dsp:sp>
    <dsp:sp modelId="{3C9E95A6-4EA3-414B-AC87-48168897409E}">
      <dsp:nvSpPr>
        <dsp:cNvPr id="0" name=""/>
        <dsp:cNvSpPr/>
      </dsp:nvSpPr>
      <dsp:spPr>
        <a:xfrm>
          <a:off x="1088559" y="3485954"/>
          <a:ext cx="2280142" cy="998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Kontinu</a:t>
          </a:r>
          <a:r>
            <a:rPr lang="tr-TR" sz="2400" kern="1200" dirty="0" smtClean="0"/>
            <a:t> Fırın 0.95 </a:t>
          </a:r>
          <a:endParaRPr lang="tr-TR" sz="2400" kern="1200" dirty="0"/>
        </a:p>
      </dsp:txBody>
      <dsp:txXfrm>
        <a:off x="1422478" y="3632182"/>
        <a:ext cx="1612304" cy="706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4071A-CB94-41E8-AEAE-80FA083F89F3}">
      <dsp:nvSpPr>
        <dsp:cNvPr id="0" name=""/>
        <dsp:cNvSpPr/>
      </dsp:nvSpPr>
      <dsp:spPr>
        <a:xfrm>
          <a:off x="0" y="4567"/>
          <a:ext cx="740843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smtClean="0"/>
            <a:t>Fırın çeşitleri itibariyle randıman değerleri  </a:t>
          </a:r>
          <a:endParaRPr lang="tr-TR" sz="2400" kern="1200"/>
        </a:p>
      </dsp:txBody>
      <dsp:txXfrm>
        <a:off x="28100" y="32667"/>
        <a:ext cx="7352230" cy="5194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D9CB5-BFD4-49C5-9742-A0BAFD2B6555}" type="datetimeFigureOut">
              <a:rPr lang="tr-TR" smtClean="0"/>
              <a:pPr/>
              <a:t>17.04.2023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4" y="8829968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433AF-320A-4C87-8FF8-FC9116A0C1F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176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835CF-D5BA-4F62-A2FB-69E8B863DB73}" type="datetimeFigureOut">
              <a:rPr lang="tr-TR" smtClean="0"/>
              <a:pPr/>
              <a:t>17.04.2023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4" y="8829968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B158D-2703-4F37-A0F8-85F325B445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44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prstClr val="black"/>
                </a:solidFill>
              </a:rPr>
              <a:t>1/40</a:t>
            </a:r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07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19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46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44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16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16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16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20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4367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21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67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22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39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Tümü için 1 puan verilir, adet dikkate alınmaz.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24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85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25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26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56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27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22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28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53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29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54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31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67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32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56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39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724B-502D-4F58-BA22-36CE55A1A27B}" type="slidenum">
              <a:rPr lang="tr-TR" smtClean="0">
                <a:solidFill>
                  <a:prstClr val="black"/>
                </a:solidFill>
              </a:rPr>
              <a:pPr/>
              <a:t>39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434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724B-502D-4F58-BA22-36CE55A1A27B}" type="slidenum">
              <a:rPr lang="tr-TR" smtClean="0">
                <a:solidFill>
                  <a:prstClr val="black"/>
                </a:solidFill>
              </a:rPr>
              <a:pPr/>
              <a:t>41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09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724B-502D-4F58-BA22-36CE55A1A27B}" type="slidenum">
              <a:rPr lang="tr-TR" smtClean="0">
                <a:solidFill>
                  <a:prstClr val="black"/>
                </a:solidFill>
              </a:rPr>
              <a:pPr/>
              <a:t>42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43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sz="1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47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679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48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2286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724B-502D-4F58-BA22-36CE55A1A27B}" type="slidenum">
              <a:rPr lang="tr-TR" smtClean="0">
                <a:solidFill>
                  <a:prstClr val="black"/>
                </a:solidFill>
              </a:rPr>
              <a:pPr/>
              <a:t>49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434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724B-502D-4F58-BA22-36CE55A1A27B}" type="slidenum">
              <a:rPr lang="tr-TR" smtClean="0">
                <a:solidFill>
                  <a:prstClr val="black"/>
                </a:solidFill>
              </a:rPr>
              <a:pPr/>
              <a:t>50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434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0724B-502D-4F58-BA22-36CE55A1A27B}" type="slidenum">
              <a:rPr lang="tr-TR" smtClean="0">
                <a:solidFill>
                  <a:prstClr val="black"/>
                </a:solidFill>
              </a:rPr>
              <a:pPr/>
              <a:t>55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43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63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17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39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B158D-2703-4F37-A0F8-85F325B4453D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8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A6469-6D2D-4589-82CE-B5EC422E3AA1}" type="datetime1">
              <a:rPr lang="tr-TR" smtClean="0"/>
              <a:t>17.04.2023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6 Düz Bağlayıcı"/>
          <p:cNvCxnSpPr/>
          <p:nvPr userDrawn="1"/>
        </p:nvCxnSpPr>
        <p:spPr>
          <a:xfrm>
            <a:off x="0" y="404664"/>
            <a:ext cx="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124C3-8BC2-4775-BD68-27908EE6DC15}" type="datetime1">
              <a:rPr lang="tr-TR" smtClean="0"/>
              <a:t>17.04.2023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08D8C-4B75-4496-A77C-DE7CC1C49179}" type="datetime1">
              <a:rPr lang="tr-TR" smtClean="0"/>
              <a:t>17.04.2023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A6469-6D2D-4589-82CE-B5EC422E3AA1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cxnSp>
        <p:nvCxnSpPr>
          <p:cNvPr id="7" name="6 Düz Bağlayıcı"/>
          <p:cNvCxnSpPr/>
          <p:nvPr userDrawn="1"/>
        </p:nvCxnSpPr>
        <p:spPr>
          <a:xfrm>
            <a:off x="0" y="404664"/>
            <a:ext cx="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61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Tx/>
              <a:buSzPct val="70000"/>
              <a:buFont typeface="Calibri" pitchFamily="34" charset="0"/>
              <a:buChar char="→"/>
              <a:defRPr sz="2800">
                <a:solidFill>
                  <a:schemeClr val="tx1"/>
                </a:solidFill>
              </a:defRPr>
            </a:lvl2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36E8DC-00EA-423C-9E84-4E1DEA35796D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54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C0315-13B9-4481-88F9-204300CD162C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9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4A5C6-AE98-4EFC-B276-DEDE6ACAA3F5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39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55941-50CD-47B3-9CC8-1C5DAB6F57B8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36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B4F59-CA3F-42AD-90DD-15751BC30944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48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64AB34-9A13-416E-A99B-5843BD258DD7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1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D1CF-8233-4E36-BB43-6BCD23187887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7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Tx/>
              <a:buSzPct val="70000"/>
              <a:buFont typeface="Calibri" pitchFamily="34" charset="0"/>
              <a:buChar char="→"/>
              <a:defRPr sz="2800">
                <a:solidFill>
                  <a:schemeClr val="tx1"/>
                </a:solidFill>
              </a:defRPr>
            </a:lvl2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36E8DC-00EA-423C-9E84-4E1DEA35796D}" type="datetime1">
              <a:rPr lang="tr-TR" smtClean="0"/>
              <a:t>17.04.2023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r>
              <a:rPr lang="tr-TR" dirty="0" smtClean="0"/>
              <a:t> 12</a:t>
            </a:r>
            <a:endParaRPr lang="tr-TR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6156176" y="1588"/>
            <a:ext cx="2987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>
                <a:solidFill>
                  <a:schemeClr val="tx2"/>
                </a:solidFill>
              </a:rPr>
              <a:t>Sanayi Müdürlüğü</a:t>
            </a:r>
            <a:endParaRPr lang="tr-T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41300-13AF-493B-A8AB-32C897A59815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85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124C3-8BC2-4775-BD68-27908EE6DC15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2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08D8C-4B75-4496-A77C-DE7CC1C49179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49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08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03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01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86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05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3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C0315-13B9-4481-88F9-204300CD162C}" type="datetime1">
              <a:rPr lang="tr-TR" smtClean="0"/>
              <a:t>17.04.2023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65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27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8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8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A6469-6D2D-4589-82CE-B5EC422E3AA1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cxnSp>
        <p:nvCxnSpPr>
          <p:cNvPr id="7" name="6 Düz Bağlayıcı"/>
          <p:cNvCxnSpPr/>
          <p:nvPr userDrawn="1"/>
        </p:nvCxnSpPr>
        <p:spPr>
          <a:xfrm>
            <a:off x="0" y="404664"/>
            <a:ext cx="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26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Tx/>
              <a:buSzPct val="70000"/>
              <a:buFont typeface="Calibri" pitchFamily="34" charset="0"/>
              <a:buChar char="→"/>
              <a:defRPr sz="2800">
                <a:solidFill>
                  <a:schemeClr val="tx1"/>
                </a:solidFill>
              </a:defRPr>
            </a:lvl2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36E8DC-00EA-423C-9E84-4E1DEA35796D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r>
              <a:rPr lang="tr-TR" dirty="0" smtClean="0">
                <a:solidFill>
                  <a:prstClr val="black"/>
                </a:solidFill>
              </a:rPr>
              <a:t> 12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6156176" y="1588"/>
            <a:ext cx="2987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>
                <a:solidFill>
                  <a:srgbClr val="1F497D"/>
                </a:solidFill>
              </a:rPr>
              <a:t>Sanayi Müdürlüğü</a:t>
            </a:r>
            <a:endParaRPr lang="tr-TR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55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C0315-13B9-4481-88F9-204300CD162C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898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4A5C6-AE98-4EFC-B276-DEDE6ACAA3F5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73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55941-50CD-47B3-9CC8-1C5DAB6F57B8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47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B4F59-CA3F-42AD-90DD-15751BC30944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9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4A5C6-AE98-4EFC-B276-DEDE6ACAA3F5}" type="datetime1">
              <a:rPr lang="tr-TR" smtClean="0"/>
              <a:t>17.04.2023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64AB34-9A13-416E-A99B-5843BD258DD7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22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D1CF-8233-4E36-BB43-6BCD23187887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5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41300-13AF-493B-A8AB-32C897A59815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91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124C3-8BC2-4775-BD68-27908EE6DC15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42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08D8C-4B75-4496-A77C-DE7CC1C49179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35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BA6469-6D2D-4589-82CE-B5EC422E3AA1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  <p:cxnSp>
        <p:nvCxnSpPr>
          <p:cNvPr id="7" name="6 Düz Bağlayıcı"/>
          <p:cNvCxnSpPr/>
          <p:nvPr userDrawn="1"/>
        </p:nvCxnSpPr>
        <p:spPr>
          <a:xfrm>
            <a:off x="0" y="404664"/>
            <a:ext cx="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743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Tx/>
              <a:buSzPct val="70000"/>
              <a:buFont typeface="Calibri" pitchFamily="34" charset="0"/>
              <a:buChar char="→"/>
              <a:defRPr sz="2800">
                <a:solidFill>
                  <a:schemeClr val="tx1"/>
                </a:solidFill>
              </a:defRPr>
            </a:lvl2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36E8DC-00EA-423C-9E84-4E1DEA35796D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r>
              <a:rPr lang="tr-TR" dirty="0" smtClean="0">
                <a:solidFill>
                  <a:prstClr val="black"/>
                </a:solidFill>
              </a:rPr>
              <a:t> 12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6156176" y="1588"/>
            <a:ext cx="2987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>
                <a:solidFill>
                  <a:srgbClr val="1F497D"/>
                </a:solidFill>
              </a:rPr>
              <a:t>Sanayi Müdürlüğü</a:t>
            </a:r>
            <a:endParaRPr lang="tr-TR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91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0C0315-13B9-4481-88F9-204300CD162C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06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C4A5C6-AE98-4EFC-B276-DEDE6ACAA3F5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847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55941-50CD-47B3-9CC8-1C5DAB6F57B8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8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55941-50CD-47B3-9CC8-1C5DAB6F57B8}" type="datetime1">
              <a:rPr lang="tr-TR" smtClean="0"/>
              <a:t>17.04.2023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B4F59-CA3F-42AD-90DD-15751BC30944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90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64AB34-9A13-416E-A99B-5843BD258DD7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211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D1CF-8233-4E36-BB43-6BCD23187887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84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41300-13AF-493B-A8AB-32C897A59815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48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B124C3-8BC2-4775-BD68-27908EE6DC15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148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E08D8C-4B75-4496-A77C-DE7CC1C49179}" type="datetime1">
              <a:rPr lang="tr-TR" smtClean="0">
                <a:solidFill>
                  <a:prstClr val="black"/>
                </a:solidFill>
              </a:rPr>
              <a:pPr/>
              <a:t>17.04.2023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>
                <a:solidFill>
                  <a:prstClr val="black"/>
                </a:solidFill>
              </a:rPr>
              <a:pPr/>
              <a:t>‹#›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234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97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50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128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5B4F59-CA3F-42AD-90DD-15751BC30944}" type="datetime1">
              <a:rPr lang="tr-TR" smtClean="0"/>
              <a:t>17.04.2023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1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3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27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86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431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212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6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64AB34-9A13-416E-A99B-5843BD258DD7}" type="datetime1">
              <a:rPr lang="tr-TR" smtClean="0"/>
              <a:t>17.04.2023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0ED1CF-8233-4E36-BB43-6BCD23187887}" type="datetime1">
              <a:rPr lang="tr-TR" smtClean="0"/>
              <a:t>17.04.2023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41300-13AF-493B-A8AB-32C897A59815}" type="datetime1">
              <a:rPr lang="tr-TR" smtClean="0"/>
              <a:t>17.04.2023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AF967F-37FB-49E9-BACA-2CAFCE53F9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Tx/>
              <a:buSzPct val="70000"/>
              <a:buFont typeface="Calibri" pitchFamily="34" charset="0"/>
              <a:buChar char="→"/>
            </a:pPr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0" y="404664"/>
            <a:ext cx="8643938" cy="1587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6 Metin kutusu"/>
          <p:cNvSpPr txBox="1">
            <a:spLocks noChangeArrowheads="1"/>
          </p:cNvSpPr>
          <p:nvPr/>
        </p:nvSpPr>
        <p:spPr bwMode="auto">
          <a:xfrm>
            <a:off x="0" y="0"/>
            <a:ext cx="7452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600" b="1" noProof="0" dirty="0" smtClean="0">
                <a:solidFill>
                  <a:schemeClr val="tx2"/>
                </a:solidFill>
                <a:cs typeface="Arial" charset="0"/>
              </a:rPr>
              <a:t>Türkiye Odalar ve Borsalar Birliği</a:t>
            </a:r>
            <a:endParaRPr lang="en-US" sz="1600" b="1" noProof="0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" name="İçerik Yer Tutucusu 5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16" y="0"/>
            <a:ext cx="827584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Ø"/>
        <a:defRPr lang="tr-TR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Tx/>
              <a:buSzPct val="70000"/>
              <a:buFont typeface="Calibri" pitchFamily="34" charset="0"/>
              <a:buChar char="→"/>
            </a:pPr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0" y="404664"/>
            <a:ext cx="8643938" cy="1587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6 Metin kutusu"/>
          <p:cNvSpPr txBox="1">
            <a:spLocks noChangeArrowheads="1"/>
          </p:cNvSpPr>
          <p:nvPr/>
        </p:nvSpPr>
        <p:spPr bwMode="auto">
          <a:xfrm>
            <a:off x="0" y="0"/>
            <a:ext cx="7452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600" b="1" dirty="0" smtClean="0">
                <a:solidFill>
                  <a:srgbClr val="1F497D"/>
                </a:solidFill>
                <a:cs typeface="Arial" charset="0"/>
              </a:rPr>
              <a:t>Türkiye Odalar ve Borsalar Birliği</a:t>
            </a:r>
            <a:endParaRPr lang="en-US" sz="1600" b="1" dirty="0">
              <a:solidFill>
                <a:srgbClr val="1F497D"/>
              </a:solidFill>
              <a:cs typeface="Arial" charset="0"/>
            </a:endParaRPr>
          </a:p>
        </p:txBody>
      </p:sp>
      <p:pic>
        <p:nvPicPr>
          <p:cNvPr id="9" name="İçerik Yer Tutucusu 5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16" y="0"/>
            <a:ext cx="827584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22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Ø"/>
        <a:defRPr lang="tr-TR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E0348-AFF9-4FA2-AD72-437B646EB2D7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A4AB-6D58-408C-B24D-83B4957335A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2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Tx/>
              <a:buSzPct val="70000"/>
              <a:buFont typeface="Calibri" pitchFamily="34" charset="0"/>
              <a:buChar char="→"/>
            </a:pPr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0" y="404664"/>
            <a:ext cx="8643938" cy="1587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6 Metin kutusu"/>
          <p:cNvSpPr txBox="1">
            <a:spLocks noChangeArrowheads="1"/>
          </p:cNvSpPr>
          <p:nvPr/>
        </p:nvSpPr>
        <p:spPr bwMode="auto">
          <a:xfrm>
            <a:off x="0" y="0"/>
            <a:ext cx="7452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600" b="1" dirty="0" smtClean="0">
                <a:solidFill>
                  <a:srgbClr val="1F497D"/>
                </a:solidFill>
                <a:cs typeface="Arial" charset="0"/>
              </a:rPr>
              <a:t>Türkiye Odalar ve Borsalar Birliği</a:t>
            </a:r>
            <a:endParaRPr lang="en-US" sz="1600" b="1" dirty="0">
              <a:solidFill>
                <a:srgbClr val="1F497D"/>
              </a:solidFill>
              <a:cs typeface="Arial" charset="0"/>
            </a:endParaRPr>
          </a:p>
        </p:txBody>
      </p:sp>
      <p:pic>
        <p:nvPicPr>
          <p:cNvPr id="9" name="İçerik Yer Tutucusu 5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16" y="0"/>
            <a:ext cx="827584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04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Ø"/>
        <a:defRPr lang="tr-TR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Tx/>
              <a:buSzPct val="70000"/>
              <a:buFont typeface="Calibri" pitchFamily="34" charset="0"/>
              <a:buChar char="→"/>
            </a:pPr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cxnSp>
        <p:nvCxnSpPr>
          <p:cNvPr id="7" name="6 Düz Bağlayıcı"/>
          <p:cNvCxnSpPr/>
          <p:nvPr/>
        </p:nvCxnSpPr>
        <p:spPr>
          <a:xfrm>
            <a:off x="0" y="404664"/>
            <a:ext cx="8643938" cy="1587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6 Metin kutusu"/>
          <p:cNvSpPr txBox="1">
            <a:spLocks noChangeArrowheads="1"/>
          </p:cNvSpPr>
          <p:nvPr/>
        </p:nvSpPr>
        <p:spPr bwMode="auto">
          <a:xfrm>
            <a:off x="0" y="0"/>
            <a:ext cx="7452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600" b="1" dirty="0" smtClean="0">
                <a:solidFill>
                  <a:srgbClr val="1F497D"/>
                </a:solidFill>
                <a:cs typeface="Arial" charset="0"/>
              </a:rPr>
              <a:t>Türkiye Odalar ve Borsalar Birliği</a:t>
            </a:r>
            <a:endParaRPr lang="en-US" sz="1600" b="1" dirty="0">
              <a:solidFill>
                <a:srgbClr val="1F497D"/>
              </a:solidFill>
              <a:cs typeface="Arial" charset="0"/>
            </a:endParaRPr>
          </a:p>
        </p:txBody>
      </p:sp>
      <p:pic>
        <p:nvPicPr>
          <p:cNvPr id="9" name="İçerik Yer Tutucusu 5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16" y="0"/>
            <a:ext cx="827584" cy="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9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120000"/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Ø"/>
        <a:defRPr lang="tr-TR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6AAB-9EB4-480C-A4C5-CF47B6EFED20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17.04.2023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41A38-6DE1-4BF2-B58D-0961A9BEF681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2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3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6682" y="1700808"/>
            <a:ext cx="8010636" cy="41764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Reel Sektör Araştırma Geliştirme ve Uygulama Daire</a:t>
            </a:r>
            <a:br>
              <a:rPr lang="tr-T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Başkanlığı</a:t>
            </a:r>
            <a:br>
              <a:rPr lang="tr-T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Sanayi Müdürlüğü</a:t>
            </a:r>
            <a:b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GIDA SANAYİ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0" y="0"/>
            <a:ext cx="9144000" cy="1152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10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6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Yoğurt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10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1688" y="1916832"/>
            <a:ext cx="83164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tr-TR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Yoğurt Kapasitesi </a:t>
            </a:r>
            <a:endParaRPr lang="tr-T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/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(Süt) =  Oda Adedi x Her Odanın Aldığı Araba (Sepet) Adeti x Ambalaj Türüne Göre Her Arabaya (Sepete) Konulan Mayalanmış Süt Miktarı x Şarj x 300 = ton/yıl Süt </a:t>
            </a:r>
            <a:endParaRPr lang="tr-TR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Şarj Sayısı = 1-2 Şarj</a:t>
            </a:r>
            <a:endParaRPr lang="tr-TR" sz="2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21688" y="4941167"/>
            <a:ext cx="8322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 (Yoğurt)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tr-TR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Süt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0,67 x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1,042 =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tr-TR" sz="24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oğurt</a:t>
            </a:r>
            <a:endParaRPr lang="tr-TR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Ayran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11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7584" y="1993434"/>
            <a:ext cx="83164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tr-TR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Ayran Kapasitesi </a:t>
            </a:r>
            <a:endParaRPr lang="tr-T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/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(Süt) </a:t>
            </a:r>
            <a:r>
              <a:rPr lang="tr-TR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Kazan Hacmi (m3) x 0,70 x 1,030 x 300 = ton/yıl Süt </a:t>
            </a:r>
            <a:endParaRPr lang="tr-TR" sz="20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/>
            <a:endParaRPr lang="tr-TR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/>
            <a:r>
              <a:rPr lang="tr-T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Olgunlaşma </a:t>
            </a:r>
            <a:r>
              <a:rPr lang="tr-T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bitiminde % 20 oranında su ilave edilerek karıştırılır </a:t>
            </a:r>
            <a:endParaRPr lang="tr-TR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/>
            <a:r>
              <a:rPr lang="tr-T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Aynı </a:t>
            </a:r>
            <a:r>
              <a:rPr lang="tr-T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kazanda yapılırsa kazan hacminin % 84’ü </a:t>
            </a:r>
            <a:r>
              <a:rPr lang="tr-T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kullanılır</a:t>
            </a:r>
            <a:endParaRPr lang="tr-TR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821688" y="4287287"/>
            <a:ext cx="8316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tr-TR" sz="2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(Ayran)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Süt (ton/yıl)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1,2 =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ton/yıl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Ayran </a:t>
            </a:r>
          </a:p>
          <a:p>
            <a:endParaRPr lang="tr-TR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2625" indent="-593725">
              <a:spcAft>
                <a:spcPts val="600"/>
              </a:spcAft>
            </a:pPr>
            <a:r>
              <a:rPr lang="tr-TR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NOT:</a:t>
            </a:r>
            <a:r>
              <a:rPr lang="tr-T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Üretilen </a:t>
            </a:r>
            <a:r>
              <a:rPr lang="tr-T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ayranın şişelenmesi ve kutulanması </a:t>
            </a:r>
            <a:r>
              <a:rPr lang="tr-TR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kronometraj</a:t>
            </a:r>
            <a:r>
              <a:rPr lang="tr-TR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tespit </a:t>
            </a:r>
            <a:r>
              <a:rPr lang="tr-TR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edilir </a:t>
            </a:r>
            <a:endParaRPr lang="tr-TR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Peynir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12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58665" y="1996325"/>
            <a:ext cx="85853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Pastörize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edilen standardizasyonu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yapılan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süt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peynir mayalama teknesine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alınır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Kültür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 peynir mayası ilave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edilir 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Peynir teknesinde mayalanır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Presleme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salamura ve paketleme işlemlerinden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geçirilerek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muhtelif türlerde peynir elde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edilir </a:t>
            </a:r>
          </a:p>
          <a:p>
            <a:pPr marL="265113" indent="-26511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Kaşar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peynirlerinde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ise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peynir salamura yapılmadan önce kaşar peyniri yoğurma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makinesinde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belli bir sıcaklıkta yoğurularak kalıplara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alınır</a:t>
            </a:r>
            <a:endParaRPr lang="tr-TR" sz="28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7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7.1. Beyaz Peynir</a:t>
            </a:r>
            <a:endParaRPr lang="tr-TR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13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1911970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600"/>
              </a:spcAft>
              <a:tabLst>
                <a:tab pos="270510" algn="l"/>
              </a:tabLst>
            </a:pP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Kapasite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Hesabı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spcAft>
                <a:spcPts val="1800"/>
              </a:spcAft>
              <a:tabLst>
                <a:tab pos="270510" algn="l"/>
              </a:tabLst>
            </a:pPr>
            <a:r>
              <a:rPr lang="tr-TR" sz="2400" b="1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Tüm proses yaklaşık 5 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saattir  günde 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1-2 şarj 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alınabilir </a:t>
            </a:r>
            <a:endParaRPr lang="tr-TR" sz="28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algn="just">
              <a:spcAft>
                <a:spcPts val="1200"/>
              </a:spcAft>
              <a:tabLst>
                <a:tab pos="270510" algn="l"/>
              </a:tabLst>
            </a:pP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K(Süt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Tekne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Hacmi(m</a:t>
            </a:r>
            <a:r>
              <a:rPr lang="tr-TR" sz="2400" baseline="30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tr-TR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xŞarj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Sayısıx0,80x300= ton/yıl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üt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4909499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Proses tankları kullanılır. </a:t>
            </a:r>
            <a:r>
              <a:rPr lang="en-AU" sz="2400" dirty="0" err="1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Peynir</a:t>
            </a:r>
            <a:r>
              <a:rPr lang="en-AU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telemesi</a:t>
            </a:r>
            <a:r>
              <a:rPr lang="en-AU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porsiyonlara</a:t>
            </a:r>
            <a:r>
              <a:rPr lang="en-AU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ayrıldıktan</a:t>
            </a:r>
            <a:r>
              <a:rPr lang="en-AU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sonra</a:t>
            </a:r>
            <a:r>
              <a:rPr lang="en-AU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sıcak</a:t>
            </a:r>
            <a:r>
              <a:rPr lang="en-AU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suda</a:t>
            </a:r>
            <a:r>
              <a:rPr lang="en-AU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haşlanır</a:t>
            </a:r>
            <a:r>
              <a:rPr lang="en-AU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yoğrulur</a:t>
            </a:r>
            <a:r>
              <a:rPr lang="en-AU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</a:t>
            </a:r>
            <a:r>
              <a:rPr lang="en-AU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kalıplanır</a:t>
            </a:r>
            <a:r>
              <a:rPr lang="en-AU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AU" sz="24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Şekillendirilir</a:t>
            </a:r>
            <a:r>
              <a:rPr lang="en-AU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tr-TR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21664" y="3823162"/>
            <a:ext cx="91440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7.2. Kaşar, Dil, Çerkez ve Örgü Peynirleri</a:t>
            </a:r>
            <a:endParaRPr lang="tr-TR" sz="3200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7.3. Eritme Peyniri</a:t>
            </a:r>
            <a:endParaRPr lang="tr-TR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14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1911970"/>
            <a:ext cx="86764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1200"/>
              </a:spcAft>
              <a:tabLst>
                <a:tab pos="270510" algn="l"/>
              </a:tabLst>
            </a:pPr>
            <a:r>
              <a:rPr lang="tr-TR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Kapasite </a:t>
            </a:r>
            <a:r>
              <a:rPr lang="tr-TR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Hesabı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4013">
              <a:spcAft>
                <a:spcPts val="1200"/>
              </a:spcAft>
            </a:pP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(Eritme Peyniri) = Eritme Kazanının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Hacmi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</a:t>
            </a:r>
            <a:r>
              <a:rPr lang="tr-TR" sz="2400" baseline="30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x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0,80 x Günlük Şarj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Sayısı x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1,085 / 1000 x 300 = ton/yıl 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737320" y="3981727"/>
            <a:ext cx="84066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tr-TR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 </a:t>
            </a:r>
            <a:r>
              <a:rPr lang="tr-TR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Peyniri </a:t>
            </a:r>
            <a:endParaRPr lang="tr-TR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/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tr-TR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</a:t>
            </a:r>
            <a:r>
              <a:rPr lang="en-AU" sz="24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peyniri</a:t>
            </a:r>
            <a:r>
              <a:rPr lang="en-A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 =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AU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Yıllık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Peynir</a:t>
            </a:r>
            <a:r>
              <a:rPr lang="en-A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sütü</a:t>
            </a:r>
            <a:r>
              <a:rPr lang="en-A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tr-TR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AU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eynir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AU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iktarı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x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0,01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~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0,03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AU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on/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ıl</a:t>
            </a:r>
            <a:endParaRPr lang="tr-TR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7.4. Peynir Çeşitleri İtibarıyla Verim</a:t>
            </a:r>
            <a:endParaRPr lang="tr-TR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15</a:t>
            </a:fld>
            <a:endParaRPr lang="tr-TR" dirty="0">
              <a:solidFill>
                <a:prstClr val="black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404047"/>
              </p:ext>
            </p:extLst>
          </p:nvPr>
        </p:nvGraphicFramePr>
        <p:xfrm>
          <a:off x="899592" y="3284987"/>
          <a:ext cx="7416826" cy="2808309"/>
        </p:xfrm>
        <a:graphic>
          <a:graphicData uri="http://schemas.openxmlformats.org/drawingml/2006/table">
            <a:tbl>
              <a:tblPr>
                <a:effectLst>
                  <a:outerShdw blurRad="127000" dist="127000" dir="2700000" algn="tl" rotWithShape="0">
                    <a:prstClr val="black">
                      <a:alpha val="71000"/>
                    </a:prstClr>
                  </a:outerShdw>
                </a:effectLst>
                <a:tableStyleId>{5C22544A-7EE6-4342-B048-85BDC9FD1C3A}</a:tableStyleId>
              </a:tblPr>
              <a:tblGrid>
                <a:gridCol w="2321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</a:t>
                      </a:r>
                      <a:r>
                        <a:rPr lang="tr-TR" sz="20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Çeşitleri</a:t>
                      </a:r>
                      <a:endParaRPr lang="tr-TR" sz="20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Süt</a:t>
                      </a: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cinslerine</a:t>
                      </a: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göre </a:t>
                      </a:r>
                      <a:r>
                        <a:rPr lang="de-DE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</a:t>
                      </a: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verimleri</a:t>
                      </a: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İnek</a:t>
                      </a: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sütü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Koyun</a:t>
                      </a: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sütü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Keçi</a:t>
                      </a: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sütü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Beyaz</a:t>
                      </a:r>
                      <a:r>
                        <a:rPr lang="en-AU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</a:t>
                      </a:r>
                      <a:endParaRPr lang="tr-TR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12,5-17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  <a:r>
                        <a:rPr lang="tr-TR" sz="20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Kaşar</a:t>
                      </a:r>
                      <a:r>
                        <a:rPr lang="en-AU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Peyniri</a:t>
                      </a:r>
                      <a:endParaRPr lang="tr-TR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7,5-11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12,5-18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</a:t>
                      </a:r>
                      <a:endParaRPr lang="tr-TR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Tulum </a:t>
                      </a:r>
                      <a:r>
                        <a:rPr lang="en-A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Peyniri</a:t>
                      </a:r>
                      <a:endParaRPr lang="tr-TR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8,5-12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12,5-16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Mihaliç</a:t>
                      </a:r>
                      <a:r>
                        <a:rPr lang="en-AU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Peyniri</a:t>
                      </a:r>
                      <a:endParaRPr lang="tr-TR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13-18</a:t>
                      </a:r>
                      <a:endParaRPr lang="tr-TR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11-14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1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</a:t>
                      </a:r>
                      <a:r>
                        <a:rPr lang="en-AU" sz="20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20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Peyniri</a:t>
                      </a:r>
                      <a:endParaRPr lang="tr-TR" sz="20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7,5-11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12,5-18</a:t>
                      </a:r>
                      <a:endParaRPr lang="tr-TR" sz="20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0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</a:t>
                      </a:r>
                      <a:endParaRPr lang="tr-TR" sz="20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683568" y="1990581"/>
            <a:ext cx="8460432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tabLst>
                <a:tab pos="270510" algn="l"/>
              </a:tabLst>
            </a:pP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(Peynir) =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(Peynir Sütü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x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Verim / 100 = ton/yıl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Peynir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9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!!! Darboğaz  </a:t>
            </a:r>
            <a:r>
              <a:rPr 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araştırması</a:t>
            </a:r>
            <a:r>
              <a:rPr lang="tr-T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16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323528" y="2420888"/>
            <a:ext cx="882047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	Pastörizasyon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hesaplaması 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	Her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ürün için kullanılan süt miktarı hesaplaması (Formüller)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	Pastörizasyondan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gelen miktarla karşılaştırma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	Darboğaz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olan süt miktarı kullanılarak yıllık ürün hesaplaması (Formüller ve verim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tr-TR" sz="24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9144000" cy="432048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Örnek 1:</a:t>
            </a:r>
            <a:br>
              <a:rPr lang="tr-T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17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94" y="1412776"/>
            <a:ext cx="8820472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Pastörizasyon: 5 ton/saat x 8 x 300 x 0,85 = 10.200 ton/yıl süt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Beyaz Peynir: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tr-T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5 adet x 1,2 ton x 2 </a:t>
            </a:r>
            <a:r>
              <a:rPr lang="tr-TR" sz="20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sarj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/gün x 300 x 0,80 = 2.880 ton/yıl süt 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Kaşar peynir: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tr-T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 adet x 5 ton  x 2 </a:t>
            </a:r>
            <a:r>
              <a:rPr lang="tr-TR" sz="20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sarj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/gün x 300  x 0,80 = 2.400 ton/yıl süt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Toplam süt miktarı=K</a:t>
            </a:r>
            <a:r>
              <a:rPr lang="tr-T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K</a:t>
            </a:r>
            <a:r>
              <a:rPr lang="tr-T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2.880 + 2.400 = 5.280 ton/yıl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5.280 ton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&lt;10.200 ton </a:t>
            </a:r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(Mayalama tekneleri darboğazdır)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Beyaz Peynir : 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2.880 x 0,16 = 461 ton/yıl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Kaşar Peynir: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2.400 x 0,08 = 192 ton/yıl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Toplam süt ihtiyacı</a:t>
            </a:r>
            <a:r>
              <a:rPr lang="tr-T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tr-T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5.280* ton/yıl (Tablo 4)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*Yoğunluk dikkate alınmamıştır.</a:t>
            </a:r>
            <a:endParaRPr lang="tr-TR" sz="16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spcAft>
                <a:spcPts val="600"/>
              </a:spcAft>
              <a:buFontTx/>
              <a:buAutoNum type="arabicPeriod" startAt="4"/>
              <a:tabLst>
                <a:tab pos="811213" algn="l"/>
              </a:tabLst>
            </a:pPr>
            <a:endParaRPr lang="tr-TR" sz="2400" dirty="0" smtClean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spcAft>
                <a:spcPts val="600"/>
              </a:spcAft>
              <a:buFontTx/>
              <a:buAutoNum type="arabicPeriod" startAt="4"/>
              <a:tabLst>
                <a:tab pos="811213" algn="l"/>
              </a:tabLst>
            </a:pPr>
            <a:endParaRPr lang="tr-TR" sz="24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spcAft>
                <a:spcPts val="600"/>
              </a:spcAft>
              <a:buFontTx/>
              <a:buAutoNum type="arabicPeriod" startAt="4"/>
              <a:tabLst>
                <a:tab pos="811213" algn="l"/>
              </a:tabLst>
            </a:pPr>
            <a:endParaRPr lang="tr-TR" sz="24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9144000" cy="432048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Örnek 2:</a:t>
            </a:r>
            <a:br>
              <a:rPr lang="tr-TR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18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94" y="1412776"/>
            <a:ext cx="8820472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Pastörizasyon: (2x1,5)ton/saat x 8/1,5 x 300 x 0,85 = 4.080 ton/yıl süt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Beyaz Peynir: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tr-T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5 adet x 1,2 ton x 2 </a:t>
            </a:r>
            <a:r>
              <a:rPr lang="tr-TR" sz="20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sarj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/gün x 300 x 0,80  = 2.880 ton/yıl süt 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Kaşar peynir: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tr-T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 adet x 5 ton x 2 </a:t>
            </a:r>
            <a:r>
              <a:rPr lang="tr-TR" sz="20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sarj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/gün x 300 x0,80 = 2.400 ton/yıl süt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Toplam süt miktarı=K</a:t>
            </a:r>
            <a:r>
              <a:rPr lang="tr-T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K</a:t>
            </a:r>
            <a:r>
              <a:rPr lang="tr-T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2.880 + 2.400 = 5.280 ton/yıl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4.080 ton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&lt;5.280 ton </a:t>
            </a:r>
            <a:r>
              <a:rPr lang="tr-T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(Pastörizasyon darboğazdır)</a:t>
            </a:r>
            <a:endParaRPr lang="tr-T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Süt dağılımı: (Sütün % 60’ı </a:t>
            </a:r>
            <a:r>
              <a:rPr lang="tr-TR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b.peynir</a:t>
            </a:r>
            <a:r>
              <a:rPr lang="tr-TR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% 40’ı k. peynir için kullanılırsa)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4.080 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0,60 = 2.448 ton/yıl beyaz peynir sütü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4.080 </a:t>
            </a:r>
            <a:r>
              <a:rPr lang="fr-FR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fr-F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0,40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1.632</a:t>
            </a:r>
            <a:r>
              <a:rPr lang="fr-F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ton/</a:t>
            </a:r>
            <a:r>
              <a:rPr lang="fr-FR" sz="20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yıl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kaşar peyniri sütü</a:t>
            </a:r>
            <a:endParaRPr lang="fr-FR" sz="20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Beyaz Peynir : </a:t>
            </a: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2.448 x 0,16 = 392  ton/yıl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Kaşar Peynir: 1.632 x 0,08 = 130 ton/yıl 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Toplam süt ihtiyacı: </a:t>
            </a:r>
            <a:r>
              <a:rPr lang="tr-T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4.080* ton/yıl (Tablo 4)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r>
              <a:rPr lang="tr-TR" sz="16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*Yoğunluk dikkate alınmamıştır.</a:t>
            </a:r>
          </a:p>
          <a:p>
            <a:pPr marL="811213" indent="-354013">
              <a:spcAft>
                <a:spcPts val="600"/>
              </a:spcAft>
              <a:tabLst>
                <a:tab pos="811213" algn="l"/>
              </a:tabLst>
            </a:pPr>
            <a:endParaRPr lang="tr-TR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spcAft>
                <a:spcPts val="600"/>
              </a:spcAft>
              <a:buFontTx/>
              <a:buAutoNum type="arabicPeriod" startAt="4"/>
              <a:tabLst>
                <a:tab pos="811213" algn="l"/>
              </a:tabLst>
            </a:pPr>
            <a:endParaRPr lang="tr-TR" sz="24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spcAft>
                <a:spcPts val="600"/>
              </a:spcAft>
              <a:buFontTx/>
              <a:buAutoNum type="arabicPeriod" startAt="4"/>
              <a:tabLst>
                <a:tab pos="811213" algn="l"/>
              </a:tabLst>
            </a:pPr>
            <a:endParaRPr lang="tr-TR" sz="2400" dirty="0" smtClean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spcAft>
                <a:spcPts val="600"/>
              </a:spcAft>
              <a:buFontTx/>
              <a:buAutoNum type="arabicPeriod" startAt="4"/>
              <a:tabLst>
                <a:tab pos="811213" algn="l"/>
              </a:tabLst>
            </a:pPr>
            <a:endParaRPr lang="tr-TR" sz="24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indent="-457200">
              <a:spcAft>
                <a:spcPts val="600"/>
              </a:spcAft>
              <a:buFontTx/>
              <a:buAutoNum type="arabicPeriod" startAt="4"/>
              <a:tabLst>
                <a:tab pos="811213" algn="l"/>
              </a:tabLst>
            </a:pPr>
            <a:endParaRPr lang="tr-TR" sz="2400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0"/>
            <a:ext cx="9144000" cy="1086465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7.5. Peynir Üretimi İçin Süt Tozu ve Tereyağı Kullanımı</a:t>
            </a:r>
            <a:endParaRPr lang="tr-TR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19</a:t>
            </a:fld>
            <a:endParaRPr lang="tr-TR" dirty="0">
              <a:solidFill>
                <a:prstClr val="black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24352"/>
              </p:ext>
            </p:extLst>
          </p:nvPr>
        </p:nvGraphicFramePr>
        <p:xfrm>
          <a:off x="827583" y="3320984"/>
          <a:ext cx="7344817" cy="2772312"/>
        </p:xfrm>
        <a:graphic>
          <a:graphicData uri="http://schemas.openxmlformats.org/drawingml/2006/table">
            <a:tbl>
              <a:tblPr>
                <a:effectLst>
                  <a:outerShdw blurRad="127000" dist="127000" dir="2700000" algn="tl" rotWithShape="0">
                    <a:prstClr val="black">
                      <a:alpha val="71000"/>
                    </a:prstClr>
                  </a:outerShdw>
                </a:effectLst>
                <a:tableStyleId>{5C22544A-7EE6-4342-B048-85BDC9FD1C3A}</a:tableStyleId>
              </a:tblPr>
              <a:tblGrid>
                <a:gridCol w="2056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Ürün </a:t>
                      </a: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Adı (1 Kg)</a:t>
                      </a:r>
                      <a:endParaRPr lang="tr-TR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Azami Süt tozu </a:t>
                      </a:r>
                      <a:r>
                        <a:rPr lang="tr-TR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Miktarı </a:t>
                      </a:r>
                      <a:r>
                        <a:rPr lang="tr-TR" sz="1800" b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tr-TR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Kg)</a:t>
                      </a:r>
                      <a:endParaRPr lang="tr-TR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Azami Tereyağı Miktarı </a:t>
                      </a:r>
                      <a:r>
                        <a:rPr lang="tr-TR" sz="18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(Kg)</a:t>
                      </a:r>
                      <a:endParaRPr lang="tr-TR" sz="12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Eritme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Peyniri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Beyaz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0,48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Kaşar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peyniri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Örme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peyniri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tr-T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Tulum </a:t>
                      </a:r>
                      <a:r>
                        <a:rPr lang="tr-T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peyniri</a:t>
                      </a:r>
                      <a:endParaRPr lang="tr-T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0,96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</a:t>
                      </a:r>
                      <a:endParaRPr lang="tr-T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534380" y="1844824"/>
            <a:ext cx="8075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Bef>
                <a:spcPts val="1200"/>
              </a:spcBef>
              <a:spcAft>
                <a:spcPts val="600"/>
              </a:spcAft>
              <a:tabLst>
                <a:tab pos="270510" algn="l"/>
              </a:tabLst>
            </a:pP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Peynir üretiminde süt yerine süttozu ve </a:t>
            </a:r>
            <a:r>
              <a:rPr lang="tr-TR" sz="20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tereyağ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kullanılıyorsa “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TARIM ÜRÜNLERİNE İLİŞKİN DAHİLDE İŞLEME REJİMİ GENELGESİ 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26.ARALIK.2016 </a:t>
            </a:r>
            <a:r>
              <a:rPr lang="en-AU" sz="20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(İHRACAT: </a:t>
            </a:r>
            <a:r>
              <a:rPr lang="en-AU" sz="2000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</a:t>
            </a:r>
            <a:r>
              <a:rPr lang="tr-TR" sz="200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AU" sz="200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/1</a:t>
            </a:r>
            <a:r>
              <a:rPr lang="en-AU" sz="20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)”</a:t>
            </a:r>
            <a:r>
              <a:rPr lang="en-AU" sz="20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nde</a:t>
            </a:r>
            <a:r>
              <a:rPr lang="en-AU" sz="20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belirtilen</a:t>
            </a:r>
            <a:r>
              <a:rPr lang="en-AU" sz="20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oranlar</a:t>
            </a:r>
            <a:r>
              <a:rPr lang="en-AU" sz="2000" dirty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AU" sz="2000" dirty="0" err="1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kullanılır</a:t>
            </a:r>
            <a:endParaRPr lang="tr-TR" sz="2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SÜT ve SÜT ÜRÜNLERİ</a:t>
            </a:r>
            <a:endParaRPr lang="en-US" sz="5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0" y="0"/>
            <a:ext cx="9144000" cy="1152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0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Alt Başlık"/>
          <p:cNvSpPr txBox="1">
            <a:spLocks/>
          </p:cNvSpPr>
          <p:nvPr/>
        </p:nvSpPr>
        <p:spPr>
          <a:xfrm>
            <a:off x="0" y="420986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lang="tr-TR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Derya İNCEEFE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48691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Gıda Mühendisi</a:t>
            </a:r>
            <a:endParaRPr lang="tr-T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20</a:t>
            </a:fld>
            <a:endParaRPr lang="tr-TR" dirty="0">
              <a:solidFill>
                <a:prstClr val="black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18185"/>
              </p:ext>
            </p:extLst>
          </p:nvPr>
        </p:nvGraphicFramePr>
        <p:xfrm>
          <a:off x="899593" y="3284984"/>
          <a:ext cx="7344815" cy="259228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127000" dir="2700000" algn="tl" rotWithShape="0">
                    <a:prstClr val="black">
                      <a:alpha val="71000"/>
                    </a:prstClr>
                  </a:outerShdw>
                </a:effectLst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Madde Kodu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Cins-Özellik ve Teknik Adı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Birim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Yazı ile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Süt veya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Süttozu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Tereyağ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755576" y="1952044"/>
            <a:ext cx="770485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tabLst>
                <a:tab pos="270510" algn="l"/>
              </a:tabLst>
            </a:pP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Süttozu ve </a:t>
            </a:r>
            <a:r>
              <a:rPr lang="tr-TR" sz="28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Tereyağ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Kullanılması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durumunda</a:t>
            </a:r>
            <a:endParaRPr lang="tr-TR" sz="32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0" y="2742983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50000"/>
              </a:lnSpc>
              <a:tabLst>
                <a:tab pos="270510" algn="l"/>
              </a:tabLst>
            </a:pPr>
            <a:r>
              <a:rPr lang="tr-TR" sz="2000" b="1" dirty="0" smtClean="0">
                <a:solidFill>
                  <a:srgbClr val="1F497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TABLO.IV YILLIK TÜKETİM TABLOSU</a:t>
            </a:r>
            <a:endParaRPr lang="tr-TR" sz="2400" b="1" dirty="0">
              <a:solidFill>
                <a:srgbClr val="1F497D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0" y="686350"/>
            <a:ext cx="9144000" cy="1086465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7.5. Peynir Üretimi İçin Süt Tozu ve Tereyağı Kullanımı</a:t>
            </a:r>
            <a:endParaRPr lang="tr-TR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6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564904"/>
            <a:ext cx="9144000" cy="10801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HAZIR YEMEK ÜRETİMİ</a:t>
            </a:r>
            <a:br>
              <a:rPr lang="tr-T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Yemek, Kahvaltı Menüsü, Ara Öğün Menüsü, Diyet Menüsü, Kumanya vb.) 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5733256"/>
            <a:ext cx="9144000" cy="648072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</a:t>
            </a:r>
          </a:p>
          <a:p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0" y="0"/>
            <a:ext cx="9144000" cy="1152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10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Alt Başlık"/>
          <p:cNvSpPr txBox="1">
            <a:spLocks/>
          </p:cNvSpPr>
          <p:nvPr/>
        </p:nvSpPr>
        <p:spPr>
          <a:xfrm>
            <a:off x="0" y="420986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lang="tr-TR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Derya İNCEEFE</a:t>
            </a:r>
            <a:endParaRPr lang="en-US" sz="3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48691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Sanayi Müdürlüğü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Hazır Yemek Üretimi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22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907704" y="2276872"/>
            <a:ext cx="723629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Yemeklerin;</a:t>
            </a:r>
            <a:endParaRPr lang="tr-T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Tablo-1’deki 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listede bulunan zorunlu makine ve teçhizat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</a:p>
          <a:p>
            <a:pPr marL="804863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Hijyenik 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şartlarda, </a:t>
            </a:r>
            <a:endParaRPr lang="tr-TR" sz="28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Tekniğine 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uygun olarak, </a:t>
            </a:r>
            <a:endParaRPr lang="tr-TR" sz="28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8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abildot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usulü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hazırlanması,</a:t>
            </a:r>
          </a:p>
          <a:p>
            <a:pPr marL="804863" indent="-2317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Servisinin/sevkiyatının yapılmasıdır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8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tr-TR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23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0" y="686351"/>
            <a:ext cx="9144000" cy="1230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Zorunlu Makine/Teçhizat </a:t>
            </a:r>
            <a:r>
              <a:rPr lang="tr-TR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Listesi </a:t>
            </a:r>
            <a:endParaRPr lang="tr-TR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Puanları 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624561"/>
              </p:ext>
            </p:extLst>
          </p:nvPr>
        </p:nvGraphicFramePr>
        <p:xfrm>
          <a:off x="1355504" y="2434949"/>
          <a:ext cx="6408712" cy="350279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127000" dir="2700000" algn="tl" rotWithShape="0">
                    <a:prstClr val="black">
                      <a:alpha val="84000"/>
                    </a:prstClr>
                  </a:outerShdw>
                </a:effectLst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MAKİNE ADI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PUAN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Soğuk Muhafaza Odası (+4 °C) </a:t>
                      </a: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(20 m2’den küçük)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Bulaşık Makinesi</a:t>
                      </a:r>
                      <a:endParaRPr lang="tr-TR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Derin Dondurucu </a:t>
                      </a: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Dolap (-18 </a:t>
                      </a: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°C)*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Yer Ocağı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Kıyma Makinesi</a:t>
                      </a:r>
                      <a:endParaRPr lang="tr-TR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Terazi**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Kuru Erzak Deposu</a:t>
                      </a:r>
                      <a:endParaRPr lang="tr-TR" sz="1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Pişirme Ve </a:t>
                      </a:r>
                      <a:r>
                        <a:rPr lang="tr-TR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Kaynatma </a:t>
                      </a:r>
                      <a:r>
                        <a:rPr lang="tr-TR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Kazanları**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tr-TR" sz="18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Hacim Belirtilmelidir.)*</a:t>
                      </a:r>
                      <a:endParaRPr lang="tr-TR" sz="12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1331640" y="1988840"/>
            <a:ext cx="6480720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Tablo-1</a:t>
            </a:r>
            <a:endParaRPr lang="tr-TR" sz="20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91580" y="6121580"/>
            <a:ext cx="7560840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Diğer </a:t>
            </a:r>
            <a:r>
              <a:rPr lang="tr-TR" sz="1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Makine Teçhizat Listesi ve Puanları tablosunda yer alan Donmuş Muhafaza Odası (- 18°C, 10 m2 ve üzeri) ve/veya Donmuş Muhafaza Odası (-18°C, 10 m2’den küçük) bulunan firmalarda Derin Dondurucu bulundurulması zorunlu değildir. </a:t>
            </a:r>
            <a:endParaRPr lang="tr-TR" sz="10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tr-TR" sz="1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Tümü </a:t>
            </a:r>
            <a:r>
              <a:rPr lang="tr-TR" sz="1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için 1 puan verilir, adet dikkate alınmaz.</a:t>
            </a:r>
          </a:p>
        </p:txBody>
      </p:sp>
    </p:spTree>
    <p:extLst>
      <p:ext uri="{BB962C8B-B14F-4D97-AF65-F5344CB8AC3E}">
        <p14:creationId xmlns:p14="http://schemas.microsoft.com/office/powerpoint/2010/main" val="41543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1619672" y="5786928"/>
            <a:ext cx="5400600" cy="365125"/>
          </a:xfrm>
        </p:spPr>
        <p:txBody>
          <a:bodyPr/>
          <a:lstStyle/>
          <a:p>
            <a:pPr algn="r"/>
            <a:r>
              <a:rPr lang="tr-TR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tr-TR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Tümü için 1 puan verilir, adet dikkate alınmaz</a:t>
            </a:r>
            <a:r>
              <a:rPr lang="tr-TR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0" y="686351"/>
            <a:ext cx="9144000" cy="12304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Diğer Makine/Teçhizat </a:t>
            </a:r>
            <a:r>
              <a:rPr lang="tr-TR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Listesi </a:t>
            </a:r>
            <a:endParaRPr lang="tr-TR" b="1" dirty="0" smtClean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Puanları 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46867"/>
              </p:ext>
            </p:extLst>
          </p:nvPr>
        </p:nvGraphicFramePr>
        <p:xfrm>
          <a:off x="1403648" y="2693076"/>
          <a:ext cx="6408712" cy="301536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127000" dir="2700000" algn="tl" rotWithShape="0">
                    <a:prstClr val="black">
                      <a:alpha val="84000"/>
                    </a:prstClr>
                  </a:outerShdw>
                </a:effectLst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MAKİNE ADI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PUAN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Hızlı</a:t>
                      </a:r>
                      <a:r>
                        <a:rPr lang="tr-T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Soğutma Ünitesi</a:t>
                      </a: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</a:t>
                      </a:r>
                      <a:r>
                        <a:rPr lang="tr-T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Blast</a:t>
                      </a:r>
                      <a:r>
                        <a:rPr lang="tr-T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tr-TR" sz="200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Chiller</a:t>
                      </a: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9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Konveksiyonlu Fırın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Devrilebilir Kazanlar, Tavalar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…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Termo</a:t>
                      </a:r>
                      <a:r>
                        <a:rPr lang="tr-TR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Kutular</a:t>
                      </a:r>
                      <a:r>
                        <a:rPr lang="tr-TR" sz="20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tr-TR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9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Sevkiyat</a:t>
                      </a:r>
                      <a:r>
                        <a:rPr lang="tr-TR" sz="20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Araçları</a:t>
                      </a:r>
                      <a:r>
                        <a:rPr lang="tr-TR" sz="20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tr-TR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9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Döner Ocağı</a:t>
                      </a:r>
                      <a:r>
                        <a:rPr lang="tr-TR" sz="20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tr-TR" sz="20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0885679"/>
                  </a:ext>
                </a:extLst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1331640" y="2276872"/>
            <a:ext cx="6480720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r-TR" sz="2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Tablo-2</a:t>
            </a:r>
            <a:endParaRPr lang="tr-TR" sz="20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028385" y="6127235"/>
            <a:ext cx="626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13AF967F-37FB-49E9-BACA-2CAFCE53F953}" type="slidenum">
              <a:rPr lang="tr-TR">
                <a:solidFill>
                  <a:prstClr val="black"/>
                </a:solidFill>
              </a:rPr>
              <a:pPr algn="r"/>
              <a:t>24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Kapasite Hesabı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25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83568" y="2132856"/>
            <a:ext cx="8460432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Kapasite hesabı hem makine puanı, hem de personel sayısı dikkate alınarak hesaplanır. </a:t>
            </a:r>
            <a:endParaRPr lang="tr-TR" sz="20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Makine puanı X 75 </a:t>
            </a:r>
            <a:r>
              <a:rPr lang="tr-TR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365 gün= Adet/yıl </a:t>
            </a:r>
            <a:r>
              <a:rPr lang="tr-TR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yemek, kahvaltılık menü, ara öğün menüsü, diyet menüsü, kumanya vb. </a:t>
            </a:r>
            <a:endParaRPr lang="tr-TR" sz="2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Toplam personel sayısı X 50 </a:t>
            </a:r>
            <a:r>
              <a:rPr lang="tr-TR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365 gün= Adet/yıl </a:t>
            </a:r>
            <a:r>
              <a:rPr lang="tr-TR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yemek, kahvaltılık menü, ara öğün menüsü, diyet menüsü, kumanya vb. </a:t>
            </a:r>
            <a:endParaRPr lang="tr-TR" sz="2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Kapasite</a:t>
            </a:r>
            <a:r>
              <a:rPr lang="tr-TR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A+B= Adet/yıl </a:t>
            </a:r>
            <a:r>
              <a:rPr lang="tr-TR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yemek, kahvaltılık menü, ara öğün menüsü diyet menüsü, kumanya vb. </a:t>
            </a:r>
            <a:endParaRPr lang="tr-TR" sz="20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İhtiyaç </a:t>
            </a:r>
            <a:r>
              <a:rPr lang="tr-TR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maddelerinin hesaplanmasında kriterdeki örnek tabloda belirtilen yaklaşık değerler esas </a:t>
            </a:r>
            <a:r>
              <a:rPr lang="tr-TR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alınabilir.</a:t>
            </a:r>
            <a:endParaRPr lang="tr-TR" sz="2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4096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ÖRNEK:</a:t>
            </a:r>
            <a:br>
              <a:rPr lang="tr-TR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TABLO: I MAKİNE VE TEÇHİZAT</a:t>
            </a:r>
            <a:endParaRPr lang="tr-T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26</a:t>
            </a:fld>
            <a:endParaRPr lang="tr-TR" dirty="0">
              <a:solidFill>
                <a:prstClr val="black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713130"/>
              </p:ext>
            </p:extLst>
          </p:nvPr>
        </p:nvGraphicFramePr>
        <p:xfrm>
          <a:off x="1043608" y="1628799"/>
          <a:ext cx="7128791" cy="443025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127000" dir="2700000" algn="tl" rotWithShape="0">
                    <a:prstClr val="black">
                      <a:alpha val="78000"/>
                    </a:prstClr>
                  </a:outerShdw>
                </a:effectLst>
                <a:tableStyleId>{5C22544A-7EE6-4342-B048-85BDC9FD1C3A}</a:tableStyleId>
              </a:tblPr>
              <a:tblGrid>
                <a:gridCol w="91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ADET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MAKİNE ADI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PUAN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noProof="0" dirty="0" smtClean="0">
                          <a:solidFill>
                            <a:srgbClr val="C00000"/>
                          </a:solidFill>
                          <a:effectLst/>
                        </a:rPr>
                        <a:t>Soğuk Muhafaza Odası (+4 °C</a:t>
                      </a:r>
                      <a:r>
                        <a:rPr lang="tr-TR" sz="1800" kern="120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tr-TR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 m2’den küçük)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 smtClean="0">
                          <a:solidFill>
                            <a:srgbClr val="C00000"/>
                          </a:solidFill>
                          <a:effectLst/>
                        </a:rPr>
                        <a:t>Bulaşık Makinesi</a:t>
                      </a:r>
                      <a:endParaRPr lang="tr-TR" sz="18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 smtClean="0">
                          <a:solidFill>
                            <a:srgbClr val="C00000"/>
                          </a:solidFill>
                          <a:effectLst/>
                        </a:rPr>
                        <a:t>Buzdolabı</a:t>
                      </a:r>
                      <a:endParaRPr lang="tr-TR" sz="18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 smtClean="0">
                          <a:solidFill>
                            <a:srgbClr val="C00000"/>
                          </a:solidFill>
                          <a:effectLst/>
                        </a:rPr>
                        <a:t>Derin Dondurucu Dolap(-18 °C)*</a:t>
                      </a:r>
                      <a:endParaRPr lang="tr-TR" sz="18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 smtClean="0">
                          <a:solidFill>
                            <a:srgbClr val="C00000"/>
                          </a:solidFill>
                          <a:effectLst/>
                        </a:rPr>
                        <a:t>Yer Ocağı</a:t>
                      </a:r>
                      <a:r>
                        <a:rPr lang="tr-TR" sz="180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AU" sz="1800" dirty="0" smtClean="0">
                          <a:solidFill>
                            <a:srgbClr val="C00000"/>
                          </a:solidFill>
                          <a:effectLst/>
                        </a:rPr>
                        <a:t>(</a:t>
                      </a: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4 </a:t>
                      </a:r>
                      <a:r>
                        <a:rPr lang="tr-TR" sz="1800" noProof="0" dirty="0" smtClean="0">
                          <a:solidFill>
                            <a:srgbClr val="C00000"/>
                          </a:solidFill>
                          <a:effectLst/>
                        </a:rPr>
                        <a:t>gözlü</a:t>
                      </a:r>
                      <a:r>
                        <a:rPr lang="en-AU" sz="1800" dirty="0" smtClean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 smtClean="0">
                          <a:solidFill>
                            <a:srgbClr val="C00000"/>
                          </a:solidFill>
                          <a:effectLst/>
                        </a:rPr>
                        <a:t>Kıyma Makinesi</a:t>
                      </a:r>
                      <a:endParaRPr lang="tr-TR" sz="18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noProof="0" dirty="0" smtClean="0">
                          <a:solidFill>
                            <a:srgbClr val="C00000"/>
                          </a:solidFill>
                          <a:effectLst/>
                        </a:rPr>
                        <a:t>Terazi**</a:t>
                      </a:r>
                      <a:endParaRPr lang="tr-TR" sz="18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>
                          <a:solidFill>
                            <a:srgbClr val="C00000"/>
                          </a:solidFill>
                          <a:effectLst/>
                        </a:rPr>
                        <a:t>1 </a:t>
                      </a:r>
                      <a:endParaRPr lang="tr-TR" sz="18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800" noProof="0" dirty="0" smtClean="0">
                          <a:solidFill>
                            <a:srgbClr val="C00000"/>
                          </a:solidFill>
                          <a:effectLst/>
                        </a:rPr>
                        <a:t>Kuru Erzak Dolabı</a:t>
                      </a:r>
                      <a:endParaRPr lang="tr-TR" sz="1800" noProof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tr-T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Pişirme ve Kaynatma Kazanları (Toplam 400 </a:t>
                      </a:r>
                      <a:r>
                        <a:rPr lang="tr-TR" sz="1800" kern="1200" noProof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</a:t>
                      </a:r>
                      <a:r>
                        <a:rPr lang="tr-TR" sz="1800" kern="120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**</a:t>
                      </a:r>
                      <a:endParaRPr lang="tr-TR" sz="1800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tr-T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noProof="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</a:t>
                      </a:r>
                      <a:r>
                        <a:rPr lang="tr-TR" sz="1800" kern="120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Kutular**</a:t>
                      </a:r>
                      <a:endParaRPr lang="tr-TR" sz="1800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kern="120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Konveksiyonlu Fırın</a:t>
                      </a:r>
                      <a:endParaRPr lang="tr-TR" sz="1800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AU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tr-TR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 </a:t>
                      </a:r>
                      <a:endParaRPr lang="tr-T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chemeClr val="tx2"/>
                          </a:solidFill>
                          <a:effectLst/>
                        </a:rPr>
                        <a:t>TOPLAM </a:t>
                      </a:r>
                      <a:endParaRPr lang="tr-TR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1" dirty="0" smtClean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r>
                        <a:rPr lang="tr-TR" sz="1800" b="1" dirty="0" smtClean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tr-TR" sz="18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791580" y="6121580"/>
            <a:ext cx="7560840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Diğer </a:t>
            </a:r>
            <a:r>
              <a:rPr lang="tr-TR" sz="1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Makine Teçhizat Listesi ve Puanları tablosunda yer alan Donmuş Muhafaza Odası (- 18°C, 10 m2 ve üzeri) ve/veya Donmuş Muhafaza Odası (-18°C, 10 m2’den küçük) bulunan firmalarda Derin Dondurucu bulundurulması zorunlu değildir. </a:t>
            </a:r>
            <a:endParaRPr lang="tr-TR" sz="1000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tr-TR" sz="1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Tümü </a:t>
            </a:r>
            <a:r>
              <a:rPr lang="tr-TR" sz="1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için 1 puan verilir, adet dikkate alınmaz.</a:t>
            </a:r>
          </a:p>
        </p:txBody>
      </p:sp>
    </p:spTree>
    <p:extLst>
      <p:ext uri="{BB962C8B-B14F-4D97-AF65-F5344CB8AC3E}">
        <p14:creationId xmlns:p14="http://schemas.microsoft.com/office/powerpoint/2010/main" val="67011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40966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ÖRNEK:</a:t>
            </a:r>
            <a:br>
              <a:rPr lang="tr-TR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tr-TR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PERSONEL DURUMU</a:t>
            </a:r>
            <a:endParaRPr lang="tr-TR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27</a:t>
            </a:fld>
            <a:endParaRPr lang="tr-TR" dirty="0">
              <a:solidFill>
                <a:prstClr val="black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168987"/>
              </p:ext>
            </p:extLst>
          </p:nvPr>
        </p:nvGraphicFramePr>
        <p:xfrm>
          <a:off x="1043608" y="1628799"/>
          <a:ext cx="5446008" cy="238276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127000" dir="2700000" algn="tl" rotWithShape="0">
                    <a:prstClr val="black">
                      <a:alpha val="78000"/>
                    </a:prstClr>
                  </a:outerShdw>
                </a:effectLst>
                <a:tableStyleId>{5C22544A-7EE6-4342-B048-85BDC9FD1C3A}</a:tableStyleId>
              </a:tblPr>
              <a:tblGrid>
                <a:gridCol w="2723004">
                  <a:extLst>
                    <a:ext uri="{9D8B030D-6E8A-4147-A177-3AD203B41FA5}">
                      <a16:colId xmlns:a16="http://schemas.microsoft.com/office/drawing/2014/main" val="2775783705"/>
                    </a:ext>
                  </a:extLst>
                </a:gridCol>
                <a:gridCol w="2723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MAKİNE ADI</a:t>
                      </a:r>
                      <a:endParaRPr lang="tr-T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SAYI</a:t>
                      </a:r>
                      <a:endParaRPr lang="tr-TR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Mühendis</a:t>
                      </a:r>
                      <a:endParaRPr lang="tr-TR" sz="1800" b="0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Teknisyen</a:t>
                      </a:r>
                      <a:endParaRPr lang="tr-TR" sz="1800" b="0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tr-TR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Usta</a:t>
                      </a:r>
                      <a:endParaRPr lang="tr-TR" sz="1800" b="0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tr-TR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İşçi</a:t>
                      </a:r>
                      <a:endParaRPr lang="tr-TR" sz="1800" b="0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tr-TR" sz="18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İdari Pers. </a:t>
                      </a:r>
                      <a:endParaRPr lang="tr-TR" sz="1800" b="0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tr-TR" sz="1800" b="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81357"/>
                  </a:ext>
                </a:extLst>
              </a:tr>
              <a:tr h="3463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</a:t>
                      </a:r>
                      <a:endParaRPr lang="tr-TR" sz="1800" b="1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r-TR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tr-TR" sz="18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60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4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TABLO :III KAPASİTE HESABI</a:t>
            </a:r>
            <a:endParaRPr lang="tr-TR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28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55576" y="2564904"/>
            <a:ext cx="8388424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A=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24X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tr-TR" sz="24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365 gün=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657000 Adet/yıl </a:t>
            </a:r>
            <a:r>
              <a:rPr lang="tr-TR" sz="24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10X 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tr-TR" sz="24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365 gün=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182500 Adet/yıl </a:t>
            </a:r>
            <a:r>
              <a:rPr lang="tr-TR" sz="24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Kapasite</a:t>
            </a:r>
            <a:r>
              <a:rPr lang="tr-TR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A+B= </a:t>
            </a:r>
            <a:r>
              <a:rPr lang="tr-TR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839500 Adet/yıl </a:t>
            </a:r>
            <a:r>
              <a:rPr lang="tr-TR" sz="24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tabildot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Kahvaltı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menüsü, ara öğün menüsü, diyet menüsü, kumanya vb. hazırlayan firmalar için, ihtiyaçlar Tablo 3’te ayrıca hesaplanır ve Tüketim Tablosuna eklenir.</a:t>
            </a:r>
          </a:p>
        </p:txBody>
      </p:sp>
    </p:spTree>
    <p:extLst>
      <p:ext uri="{BB962C8B-B14F-4D97-AF65-F5344CB8AC3E}">
        <p14:creationId xmlns:p14="http://schemas.microsoft.com/office/powerpoint/2010/main" val="425987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ÖNEMLİ NOKTALAR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29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9552" y="1556385"/>
            <a:ext cx="83529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Tablo-1’de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belirtilen zorunlu </a:t>
            </a: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makine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teçhizatın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tamamı kurulu olmayan firmalara, </a:t>
            </a:r>
            <a:r>
              <a:rPr lang="tr-TR" sz="1600" b="1" u="sng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kapasite raporu düzenlenmez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Tablo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1’de belirtilen zorunlu makine ve teçhizatın tamamı kurulu olmayan firmalara, kapasite raporu düzenlenmez. </a:t>
            </a:r>
            <a:endParaRPr lang="tr-TR" sz="16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Puanlama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makine adedi ile puan çarpılarak yapılır. </a:t>
            </a:r>
            <a:endParaRPr lang="tr-TR" sz="16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Firmanın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demirbaş listesinde yer almayan makineler için puanlama yapılmaz. </a:t>
            </a:r>
            <a:endParaRPr lang="tr-TR" sz="16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gücü olan ve listede yer almayan diğer makinelere 1 puan verilir. </a:t>
            </a:r>
            <a:endParaRPr lang="tr-TR" sz="16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ocakları ve fırın gibi ekipmanların gaz ve/veya elektrik bağlantıları yapılmış olmalıdır. </a:t>
            </a:r>
            <a:endParaRPr lang="tr-TR" sz="16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Paketlenmiş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yemek üretimi yapan firmalar için paketleme makinesi zorunludur. </a:t>
            </a:r>
            <a:endParaRPr lang="tr-TR" sz="16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tipi fritöz, fırın, mikser, blender, tost makinesi, çay makinesi vb. makineler puanlamaya dahil edilmez. </a:t>
            </a:r>
            <a:endParaRPr lang="tr-TR" sz="16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Mikrodalga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fırın ve benmari için puanlama yapılmaz. </a:t>
            </a:r>
            <a:endParaRPr lang="tr-TR" sz="1600" b="1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Ürünlerini </a:t>
            </a:r>
            <a:r>
              <a:rPr lang="tr-TR" sz="16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toptan satmayıp, perakende olarak doğrudan doğruya tüketiciye satan (kafe, restoran, köfteci, pideci vb.) işletmelere kapasite raporu verilmez.</a:t>
            </a:r>
            <a:r>
              <a:rPr lang="tr-TR" sz="24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01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Süt ve Süt Ürünleri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3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31640" y="1660812"/>
            <a:ext cx="781236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tr-TR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Süt </a:t>
            </a:r>
            <a:r>
              <a:rPr lang="tr-TR" sz="2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 süt </a:t>
            </a:r>
            <a:r>
              <a:rPr lang="tr-TR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ürünleri</a:t>
            </a:r>
            <a:endParaRPr lang="tr-TR" sz="28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231775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Pastörize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Süt 	(Kısa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ömürlü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süt)</a:t>
            </a:r>
          </a:p>
          <a:p>
            <a:pPr marL="804863" indent="-231775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Sterilize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üt 	(Uzun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ömürlü süt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231775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Krema	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tr-TR" sz="24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Tereyağ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pPr marL="804863" indent="-231775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Yoğurt / Ayran </a:t>
            </a:r>
          </a:p>
          <a:p>
            <a:pPr marL="804863" indent="-231775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Süt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tozu</a:t>
            </a:r>
          </a:p>
          <a:p>
            <a:pPr marL="804863" indent="-231775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Peynir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Suyu Tozu</a:t>
            </a:r>
            <a:endParaRPr lang="tr-TR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231775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Rekombine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Süt (Süt 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tozu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Sütü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4863" indent="-231775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Dondurma</a:t>
            </a:r>
          </a:p>
          <a:p>
            <a:pPr marL="804863" indent="-231775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Peynirler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1092200"/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Beyaz peynir, Kaşar peyniri (Dil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Çerkez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Örgü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2200"/>
            <a:r>
              <a:rPr lang="tr-TR" sz="2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Mihaliç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peyniri, 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Tulum 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peyniri(İzmir-Erzincan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2200"/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Eritme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peyniri, 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Lor-çökelek</a:t>
            </a:r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0689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2420888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5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0" y="3863574"/>
            <a:ext cx="9144000" cy="78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lang="tr-TR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Derya İNCEEFE</a:t>
            </a:r>
            <a:endParaRPr lang="en-US" sz="40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465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Karma Yem, Ekmek ve Alkolsüz İçecekler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0" y="0"/>
            <a:ext cx="9144000" cy="1152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10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Alt Başlık"/>
          <p:cNvSpPr txBox="1">
            <a:spLocks/>
          </p:cNvSpPr>
          <p:nvPr/>
        </p:nvSpPr>
        <p:spPr>
          <a:xfrm>
            <a:off x="0" y="420986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lang="tr-TR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Mehmet ÖZMEN</a:t>
            </a:r>
            <a:endParaRPr lang="en-US" sz="3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48691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Ziraat  Mühendisi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934007281"/>
              </p:ext>
            </p:extLst>
          </p:nvPr>
        </p:nvGraphicFramePr>
        <p:xfrm>
          <a:off x="179512" y="2177480"/>
          <a:ext cx="8964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Dikdörtgen 10"/>
          <p:cNvSpPr/>
          <p:nvPr/>
        </p:nvSpPr>
        <p:spPr>
          <a:xfrm>
            <a:off x="2345095" y="3933056"/>
            <a:ext cx="417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7030A0"/>
                </a:solidFill>
              </a:rPr>
              <a:t>Ekmek </a:t>
            </a:r>
            <a:r>
              <a:rPr lang="tr-TR" sz="2400" b="1" dirty="0">
                <a:solidFill>
                  <a:srgbClr val="7030A0"/>
                </a:solidFill>
              </a:rPr>
              <a:t>imalatında işlem sırası 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230008797"/>
              </p:ext>
            </p:extLst>
          </p:nvPr>
        </p:nvGraphicFramePr>
        <p:xfrm>
          <a:off x="323528" y="1916832"/>
          <a:ext cx="676875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801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Diyagram 20"/>
          <p:cNvGraphicFramePr/>
          <p:nvPr>
            <p:extLst>
              <p:ext uri="{D42A27DB-BD31-4B8C-83A1-F6EECF244321}">
                <p14:modId xmlns:p14="http://schemas.microsoft.com/office/powerpoint/2010/main" val="2136484002"/>
              </p:ext>
            </p:extLst>
          </p:nvPr>
        </p:nvGraphicFramePr>
        <p:xfrm>
          <a:off x="467544" y="1556792"/>
          <a:ext cx="3240360" cy="557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Diyagram 21"/>
          <p:cNvGraphicFramePr/>
          <p:nvPr>
            <p:extLst>
              <p:ext uri="{D42A27DB-BD31-4B8C-83A1-F6EECF244321}">
                <p14:modId xmlns:p14="http://schemas.microsoft.com/office/powerpoint/2010/main" val="449442965"/>
              </p:ext>
            </p:extLst>
          </p:nvPr>
        </p:nvGraphicFramePr>
        <p:xfrm>
          <a:off x="467544" y="2348880"/>
          <a:ext cx="6768752" cy="83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3" name="Diyagram 22"/>
          <p:cNvGraphicFramePr/>
          <p:nvPr>
            <p:extLst>
              <p:ext uri="{D42A27DB-BD31-4B8C-83A1-F6EECF244321}">
                <p14:modId xmlns:p14="http://schemas.microsoft.com/office/powerpoint/2010/main" val="821520436"/>
              </p:ext>
            </p:extLst>
          </p:nvPr>
        </p:nvGraphicFramePr>
        <p:xfrm>
          <a:off x="467544" y="3212976"/>
          <a:ext cx="3933040" cy="55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4" name="Diyagram 23"/>
          <p:cNvGraphicFramePr/>
          <p:nvPr>
            <p:extLst>
              <p:ext uri="{D42A27DB-BD31-4B8C-83A1-F6EECF244321}">
                <p14:modId xmlns:p14="http://schemas.microsoft.com/office/powerpoint/2010/main" val="3592192009"/>
              </p:ext>
            </p:extLst>
          </p:nvPr>
        </p:nvGraphicFramePr>
        <p:xfrm>
          <a:off x="476148" y="3861048"/>
          <a:ext cx="813690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44603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7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650694652"/>
              </p:ext>
            </p:extLst>
          </p:nvPr>
        </p:nvGraphicFramePr>
        <p:xfrm>
          <a:off x="1619672" y="2132856"/>
          <a:ext cx="64075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248276489"/>
              </p:ext>
            </p:extLst>
          </p:nvPr>
        </p:nvGraphicFramePr>
        <p:xfrm>
          <a:off x="323528" y="1412776"/>
          <a:ext cx="7408430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630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0" y="1935996"/>
            <a:ext cx="911659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prstClr val="white"/>
                </a:solidFill>
              </a:rPr>
              <a:t>Döner </a:t>
            </a:r>
            <a:r>
              <a:rPr lang="tr-TR" sz="2400" dirty="0">
                <a:solidFill>
                  <a:prstClr val="white"/>
                </a:solidFill>
              </a:rPr>
              <a:t>fırında 300 gramlık ekmek üretimi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prstClr val="white"/>
                </a:solidFill>
              </a:rPr>
              <a:t>Fırına konulan ekmek hamuru 100 </a:t>
            </a:r>
            <a:r>
              <a:rPr lang="tr-TR" sz="2400" dirty="0" smtClean="0">
                <a:solidFill>
                  <a:prstClr val="white"/>
                </a:solidFill>
              </a:rPr>
              <a:t>adet      Saatlik </a:t>
            </a:r>
            <a:r>
              <a:rPr lang="tr-TR" sz="2400" dirty="0">
                <a:solidFill>
                  <a:prstClr val="white"/>
                </a:solidFill>
              </a:rPr>
              <a:t>şarj sayısı 2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prstClr val="white"/>
                </a:solidFill>
              </a:rPr>
              <a:t>Döner fırın randımanı </a:t>
            </a:r>
            <a:r>
              <a:rPr lang="tr-TR" sz="2400" dirty="0" smtClean="0">
                <a:solidFill>
                  <a:prstClr val="white"/>
                </a:solidFill>
              </a:rPr>
              <a:t>0.85                             Hamurdan </a:t>
            </a:r>
            <a:r>
              <a:rPr lang="tr-TR" sz="2400" dirty="0">
                <a:solidFill>
                  <a:prstClr val="white"/>
                </a:solidFill>
              </a:rPr>
              <a:t>ekmek verimi 0.83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FFFF00"/>
                </a:solidFill>
              </a:rPr>
              <a:t>K = </a:t>
            </a:r>
            <a:r>
              <a:rPr lang="tr-TR" sz="2400" b="1" dirty="0" smtClean="0">
                <a:solidFill>
                  <a:srgbClr val="FFFF00"/>
                </a:solidFill>
              </a:rPr>
              <a:t>(adet ekmek hamuru</a:t>
            </a:r>
            <a:r>
              <a:rPr lang="tr-TR" sz="2400" b="1" dirty="0">
                <a:solidFill>
                  <a:srgbClr val="FFFF00"/>
                </a:solidFill>
              </a:rPr>
              <a:t>) x </a:t>
            </a:r>
            <a:r>
              <a:rPr lang="tr-TR" sz="2400" b="1" dirty="0" smtClean="0">
                <a:solidFill>
                  <a:srgbClr val="FFFF00"/>
                </a:solidFill>
              </a:rPr>
              <a:t>(şarj </a:t>
            </a:r>
            <a:r>
              <a:rPr lang="tr-TR" sz="2400" b="1" dirty="0">
                <a:solidFill>
                  <a:srgbClr val="FFFF00"/>
                </a:solidFill>
              </a:rPr>
              <a:t>sayısı) </a:t>
            </a:r>
            <a:r>
              <a:rPr lang="tr-TR" sz="2400" b="1" dirty="0" smtClean="0">
                <a:solidFill>
                  <a:srgbClr val="FFFF00"/>
                </a:solidFill>
              </a:rPr>
              <a:t>x </a:t>
            </a:r>
            <a:r>
              <a:rPr lang="tr-TR" sz="2400" b="1" dirty="0">
                <a:solidFill>
                  <a:srgbClr val="FFFF00"/>
                </a:solidFill>
              </a:rPr>
              <a:t>8 x 360 x R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prstClr val="white"/>
                </a:solidFill>
              </a:rPr>
              <a:t>K</a:t>
            </a:r>
            <a:r>
              <a:rPr lang="tr-TR" sz="2400" dirty="0">
                <a:solidFill>
                  <a:prstClr val="white"/>
                </a:solidFill>
              </a:rPr>
              <a:t>= </a:t>
            </a:r>
            <a:r>
              <a:rPr lang="tr-TR" sz="2400" dirty="0" smtClean="0">
                <a:solidFill>
                  <a:prstClr val="white"/>
                </a:solidFill>
              </a:rPr>
              <a:t>100 x 2 x 8 x 360 x 0.85 = 489.600 </a:t>
            </a:r>
            <a:r>
              <a:rPr lang="tr-TR" sz="2400" dirty="0">
                <a:solidFill>
                  <a:prstClr val="white"/>
                </a:solidFill>
              </a:rPr>
              <a:t>adet/yıl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FFFF00"/>
                </a:solidFill>
              </a:rPr>
              <a:t>K</a:t>
            </a:r>
            <a:r>
              <a:rPr lang="tr-TR" sz="2400" b="1" dirty="0" smtClean="0">
                <a:solidFill>
                  <a:srgbClr val="FFFF00"/>
                </a:solidFill>
              </a:rPr>
              <a:t>apasitesi </a:t>
            </a:r>
            <a:r>
              <a:rPr lang="tr-TR" sz="2400" b="1" dirty="0">
                <a:solidFill>
                  <a:srgbClr val="FFFF00"/>
                </a:solidFill>
              </a:rPr>
              <a:t>(kg/yıl)= K (Ekmek adet/yıl) x pişmiş ekmek gramajı/1000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prstClr val="white"/>
                </a:solidFill>
              </a:rPr>
              <a:t>Yıllık </a:t>
            </a:r>
            <a:r>
              <a:rPr lang="tr-TR" sz="2400" dirty="0">
                <a:solidFill>
                  <a:prstClr val="white"/>
                </a:solidFill>
              </a:rPr>
              <a:t>ekmek üretimi kapasitesi=489.600 x 300/1000=146.880 kg/yıl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prstClr val="white"/>
                </a:solidFill>
              </a:rPr>
              <a:t>Ekmek hamuru miktarı (kg/yıl) =146.880/0.83 = 176.963 kg/yıl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solidFill>
                  <a:prstClr val="white"/>
                </a:solidFill>
              </a:rPr>
              <a:t>İhtiyaç maddeleri Ekmek hamuru miktarı üzerinden hesaplanır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78263" y="1412776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Örnek Hesaplama</a:t>
            </a:r>
            <a:endParaRPr lang="tr-T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755576" y="2124145"/>
            <a:ext cx="5198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KARMA </a:t>
            </a:r>
            <a:r>
              <a:rPr lang="tr-TR" sz="3200" b="1" dirty="0" smtClean="0">
                <a:solidFill>
                  <a:srgbClr val="FFFF00"/>
                </a:solidFill>
              </a:rPr>
              <a:t>YEM İMALATI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55576" y="3068959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prstClr val="white"/>
                </a:solidFill>
              </a:rPr>
              <a:t>İLK TEMİZLEME — </a:t>
            </a:r>
            <a:r>
              <a:rPr lang="tr-TR" sz="2400" b="1" dirty="0" smtClean="0">
                <a:solidFill>
                  <a:prstClr val="white"/>
                </a:solidFill>
              </a:rPr>
              <a:t>YABANCI </a:t>
            </a:r>
            <a:r>
              <a:rPr lang="tr-TR" sz="2400" b="1" dirty="0">
                <a:solidFill>
                  <a:prstClr val="white"/>
                </a:solidFill>
              </a:rPr>
              <a:t>MADDELERİN TEMİZLENMESİ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755576" y="3717031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prstClr val="white"/>
                </a:solidFill>
              </a:rPr>
              <a:t>KURU </a:t>
            </a:r>
            <a:r>
              <a:rPr lang="tr-TR" sz="2400" b="1" dirty="0" smtClean="0">
                <a:solidFill>
                  <a:prstClr val="white"/>
                </a:solidFill>
              </a:rPr>
              <a:t>TEMİZLEME —DANEDEN </a:t>
            </a:r>
            <a:r>
              <a:rPr lang="tr-TR" sz="2400" b="1" dirty="0">
                <a:solidFill>
                  <a:prstClr val="white"/>
                </a:solidFill>
              </a:rPr>
              <a:t>DAHA HAFİF OLAN TOZ KAVUZ VB MADDELERİN </a:t>
            </a:r>
            <a:r>
              <a:rPr lang="tr-TR" sz="2400" b="1" dirty="0" smtClean="0">
                <a:solidFill>
                  <a:prstClr val="white"/>
                </a:solidFill>
              </a:rPr>
              <a:t>UZAKLAŞTIRILMASI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55576" y="457950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ÖĞÜTME—TAŞLI </a:t>
            </a:r>
            <a:r>
              <a:rPr lang="tr-TR" sz="2400" b="1" dirty="0">
                <a:solidFill>
                  <a:prstClr val="white"/>
                </a:solidFill>
              </a:rPr>
              <a:t>(DEĞİRMEN)  METAL </a:t>
            </a:r>
            <a:r>
              <a:rPr lang="tr-TR" sz="2400" b="1" dirty="0" smtClean="0">
                <a:solidFill>
                  <a:prstClr val="white"/>
                </a:solidFill>
              </a:rPr>
              <a:t>DİŞLİ, </a:t>
            </a:r>
            <a:r>
              <a:rPr lang="tr-TR" sz="2400" b="1" dirty="0">
                <a:solidFill>
                  <a:prstClr val="white"/>
                </a:solidFill>
              </a:rPr>
              <a:t>ÇEKİÇLİ VE VALSLİ </a:t>
            </a:r>
            <a:r>
              <a:rPr lang="tr-TR" sz="2400" b="1" dirty="0" smtClean="0">
                <a:solidFill>
                  <a:prstClr val="white"/>
                </a:solidFill>
              </a:rPr>
              <a:t>SİSTEMLERDE İŞLENMESİ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55576" y="55172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DOZAJLAMA—HAM </a:t>
            </a:r>
            <a:r>
              <a:rPr lang="tr-TR" sz="2400" b="1" dirty="0">
                <a:solidFill>
                  <a:prstClr val="white"/>
                </a:solidFill>
              </a:rPr>
              <a:t>MADDELERİN </a:t>
            </a:r>
            <a:r>
              <a:rPr lang="tr-TR" sz="2400" b="1" dirty="0" smtClean="0">
                <a:solidFill>
                  <a:prstClr val="white"/>
                </a:solidFill>
              </a:rPr>
              <a:t>YEMİN FORMÜLÜNE </a:t>
            </a:r>
            <a:r>
              <a:rPr lang="tr-TR" sz="2400" b="1" dirty="0">
                <a:solidFill>
                  <a:prstClr val="white"/>
                </a:solidFill>
              </a:rPr>
              <a:t>UYGUN OLARAK TARTILMASI</a:t>
            </a:r>
          </a:p>
        </p:txBody>
      </p:sp>
    </p:spTree>
    <p:extLst>
      <p:ext uri="{BB962C8B-B14F-4D97-AF65-F5344CB8AC3E}">
        <p14:creationId xmlns:p14="http://schemas.microsoft.com/office/powerpoint/2010/main" val="9983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654909" y="21328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KARIŞTIRMA—KARIŞTIRICILAR KAPASİTEYE DİREKT ETKİ EDER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631467" y="299695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PELETLEME — DARBOĞAZ PELETLEME MAKİNASI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49633" y="37890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prstClr val="white"/>
                </a:solidFill>
              </a:rPr>
              <a:t>MELAS VE YAĞ </a:t>
            </a:r>
            <a:r>
              <a:rPr lang="tr-TR" sz="2400" b="1" dirty="0" smtClean="0">
                <a:solidFill>
                  <a:prstClr val="white"/>
                </a:solidFill>
              </a:rPr>
              <a:t>TESİSATI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3568" y="459025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prstClr val="white"/>
                </a:solidFill>
              </a:rPr>
              <a:t>EGZOST SİSTEMİ 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83568" y="530120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prstClr val="white"/>
                </a:solidFill>
              </a:rPr>
              <a:t>AMBALAJLAMA DEPOLAMA</a:t>
            </a:r>
          </a:p>
        </p:txBody>
      </p:sp>
    </p:spTree>
    <p:extLst>
      <p:ext uri="{BB962C8B-B14F-4D97-AF65-F5344CB8AC3E}">
        <p14:creationId xmlns:p14="http://schemas.microsoft.com/office/powerpoint/2010/main" val="27752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539552" y="1700808"/>
            <a:ext cx="2881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Kapasite Hesabı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39552" y="2653921"/>
            <a:ext cx="3559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prstClr val="white"/>
                </a:solidFill>
              </a:rPr>
              <a:t>Öğütme (Değirmen)</a:t>
            </a:r>
          </a:p>
          <a:p>
            <a:r>
              <a:rPr lang="tr-TR" sz="2400" b="1" dirty="0" smtClean="0">
                <a:solidFill>
                  <a:prstClr val="white"/>
                </a:solidFill>
              </a:rPr>
              <a:t>Karıştırma</a:t>
            </a:r>
          </a:p>
          <a:p>
            <a:r>
              <a:rPr lang="tr-TR" sz="2400" b="1" dirty="0" err="1" smtClean="0">
                <a:solidFill>
                  <a:prstClr val="white"/>
                </a:solidFill>
              </a:rPr>
              <a:t>Peletleme</a:t>
            </a:r>
            <a:r>
              <a:rPr lang="tr-TR" sz="2400" b="1" dirty="0" smtClean="0">
                <a:solidFill>
                  <a:prstClr val="white"/>
                </a:solidFill>
              </a:rPr>
              <a:t> 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779912" y="3004544"/>
            <a:ext cx="2259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Darboğaz tespiti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0" name="Sağ Ok 9"/>
          <p:cNvSpPr/>
          <p:nvPr/>
        </p:nvSpPr>
        <p:spPr>
          <a:xfrm rot="1520310">
            <a:off x="3177559" y="2836130"/>
            <a:ext cx="432048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796335" y="3110070"/>
            <a:ext cx="432048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2" name="Sağ Ok 11"/>
          <p:cNvSpPr/>
          <p:nvPr/>
        </p:nvSpPr>
        <p:spPr>
          <a:xfrm rot="20071753">
            <a:off x="3146608" y="3340903"/>
            <a:ext cx="432048" cy="2880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539552" y="4375491"/>
            <a:ext cx="7250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Kapasite = A x 4 x 300 x R = ton/yıl</a:t>
            </a:r>
          </a:p>
          <a:p>
            <a:r>
              <a:rPr lang="tr-TR" sz="2800" b="1" dirty="0" smtClean="0">
                <a:solidFill>
                  <a:prstClr val="white"/>
                </a:solidFill>
              </a:rPr>
              <a:t>A = 2 Saatlik </a:t>
            </a:r>
            <a:r>
              <a:rPr lang="tr-TR" sz="2800" b="1" dirty="0" err="1" smtClean="0">
                <a:solidFill>
                  <a:prstClr val="white"/>
                </a:solidFill>
              </a:rPr>
              <a:t>kronometraj</a:t>
            </a:r>
            <a:endParaRPr lang="tr-TR" sz="2800" b="1" dirty="0" smtClean="0">
              <a:solidFill>
                <a:prstClr val="white"/>
              </a:solidFill>
            </a:endParaRPr>
          </a:p>
          <a:p>
            <a:r>
              <a:rPr lang="tr-TR" sz="2800" b="1" dirty="0" smtClean="0">
                <a:solidFill>
                  <a:prstClr val="white"/>
                </a:solidFill>
              </a:rPr>
              <a:t>R = Randıman ( %80 -90 )</a:t>
            </a:r>
            <a:endParaRPr lang="tr-T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00" y="42885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 descr="data:image/jpeg;base64,/9j/4AAQSkZJRgABAQAAAQABAAD/2wCEAAkGBhQSEBUSEhIWFRUVFxcUFxcXGBgXGhoWFhkXFxcYGBgXHCYeFxslGxYXHy8gIycpLCwsFR8xNTAqNScrLCkBCQoKDgwOGQ8PGiwlHyQsNC0wLC4sLC0qNC8sKSwtLCwtLCwsLCw0LC8sLCwtLCwsKSw0LCksLCwsLCwsLCwsLP/AABEIAMIBAwMBIgACEQEDEQH/xAAcAAEAAQUBAQAAAAAAAAAAAAAABQEDBAYHAgj/xABCEAABAwIDBAcHAQYFBAMBAAABAAIRAyEEEjEFQVFhBhMicYGRoQcyQrHB0fBSFCNicoLhM5KisvEVU3PCNJPjJP/EABsBAQACAwEBAAAAAAAAAAAAAAADBAECBQYH/8QAMhEAAgIBAwEFBwQCAwEAAAAAAAECAxEEITESBUFRYXETIjKBkaHwFEKxwdHhUmLxM//aAAwDAQACEQMRAD8A7hKqqIgKovMpKyYyekVAVVYMhERAEREAREQBESUARW67yGkiJAJvyWDg9ttqGADMSBxI3d6gs1FdclCbw3x5myhJptLgkkVrDYlr2hzTIP5puXplUGYIMGD3jcpVJSSafJhpo9oqFyxq20mNqBhMEieQ4Sd0rWdsK1mbS7twk3wZSLHdiIqhm5zSR3g/UH0WQtlJPOO4YwERFsYCIiAIiIAiIgCIiAIiIAvBXtUIWTDPCqFXKkIa4KhVRFg3QREQBERAERRm0tqPpCeqtMBxcI5WF1DddCmDnPheTf8ABtGLk8IkOtE5ZE6xvjjHBQHSJxbVa5pg5dRbesbGbV65vaYA4XY9pILT9uKwqu1jUDW1NRIzcdNefPn5+X7S7Vp1FEq63vs1z48eTOhRp5RmpMzhtlwpva4zmEA8JsfBRtOrBkGCF4xPunu+V1iMrrzdl9t6j1yb6eDpQqjHOFybfsHHBxc02LjnHf8AF638Vh18YWYhz2n4oI3EC0HyULTxMEEGL681k1cQXGTqbnvVy3tK2WnhXlqUZZz9f4yQLSpTb7mjOxuMNR+YzAPZHD+6xqtUkyTJ4+isOqLx1u/euXbbZdJzm8tvJNGpRWxMbPxeaszMbMa4Tyg3PyWfU6RMGaAbabgfstZ64ASSsJ2LLjy3BdfTdrammvoh47t79yS+mPzvgnpISllm47C2i6q6pmPAjlMiPRTC1PorWiqR+ppHiL/dbXK9b2PfK7SpyeXl5+uf7OZqYKFjSKoiLrFYIiIAiIgCIiAIiIAiIgCIiAIiIAiIgCIiAK3XoNe0tcJBsQq1aYcC06Gx3fJa3jcFWw3ap1HFk6EzHf8AdUtZqHRHqcOqPfjlfLw+ZLVBTeM4ZH7RwTqFTKbg3a7iBuPMf35CMxdjO5SlfHuqiHmbzBA1FpELAxFOxBXz3UTpdzdKaj4P8Z3alJRxPksUsVbKVjPloB3G08x+ei8kwYXjEuIp/wBQ9BP1SMd9i1HYuOxHZnuWXQxUhQfXbldw+KhvmFvKnKJnFE3VxNgFi1MXEDxWF+1zHNYFfG9pYhQOlJEhitoyYmw+au4SvN1rBrFzg2Tcye78+Sntm3IHD8/O4qxZSoxwiu98m89GaEA1XWa0G54nXyHzCltmYzrnvfENbDG/M/RatidrhzW0mWY0f5jvcfHQLx/1otZ1bTAkk8yePlor+m7QhpOmqKyllv8A7Sf9Lx8jm2aaVmZPl/Zf5Ntxm2mMsCCe+APHf4Sq7M2sKznACzQ3zOaY5WWhPxk7/wA+i2/ohhiKRefjNv5W2B85V/s/tHU6rU9MsKO7a8sbffBXv08Kq895PIiL05zwiIgCIiAIiIAiIgCIiAIiIAiIgCIqO0sgKq3WqNAh5AB4xEeKxauDqkdmuQf5Gx91r22KeIFqsPaNHZRHg4adxXM1mulp4OXs5P6Y+eH/AET1VKbx1IrtKjRBmnUaR+mdO47wo9xBESCsV4KxqzuK8Dc43WOcYqOe5cHcqi4rDeTGxzMjuRVnFVM1IRrJPlb7q7VxOYQTPf8AdYTj2QN1x6n7qxCPGeS4u4wqjz3EKxU2jHGbkjgRYgnQTuWPtDFw0kk27ObeOJsDw1OkcVCU/dM7ySd9z70gG/H7TbsU6dSWWaWW4J2ntlrT7w3wbxfjw1/LLHq7RbEk748JjT80UWfzvPl+f6bLmDeFZWmhyVnqu42LCRJIUrhsWPdBk7+A7+a1ChiS2Lkjh+fX/mYwGNaBI1N4+/noql+na3Jq7EzY6uNyDmVYZiSVG03OcZNys6iAO/gqDrUfUke5K7NpgvGecs9qNY4DmugYTb9GA0AsAAAkWAGmhMLn2HMCTZX249o4lbafXXaVv2SW/iilfQreTpP7fTiesb/mH3VyjXDxLbjuI+a07YG1XVH5KFAA/FVc4uDQd8QJJ3C090rcaFLK0NkmN5Mk8yV7LR6ieoh1tL5Z/vH8HFtr9m8FxERXiEIiIAiIgCIiAIiIAiIgCIiAIiIAqELGxO0qdP3ngctT5Ba7tbpRmBbT7I3mb+kwufqu0aNMn1PL8Fz/AK+ZNXROzhGP0hwDWGWPZAmacgOE37IP+2Y4Ab9fxdHMPz1V2own3Y9VH4g1G/C7wK8XqL1qbfaRios7dFThHGckViarmG680ceHAtcddF7xOPebGk53LLf0UZio/wC2+mf5XR46wrUIdSw0XOrBFbRxNi0m+a4MNjKYkakmREjTcrVOp9e+1t3PmdLncrJqveH1CWnKQ2BHPV3eSdfIkKjBA8vQRutx0tcgc+1GCUcHPuk3uZbQHGPprx1t/wAb15rME2tbiI8PyVbY/iSR9ePLzXutWmBNu7hp3XWUcuTZazX+vr8lkYavlM7t48Y+yxfzX8/PX23ifz8v58mykk9i1RYzZsPXLmgktY3lb53Ky6WNptEMlx4mY/O7zWt4VgdAdm5QOHGSIM/ONymMJhOAI7yPkuTdVGPLOtGTkSdNxdc+v2UnszZZrPDcwaN7nEAAcgdTyUdh8Id59VL4dhiNByXPlZGEk+V4Gs08bHR9mYBlGmGUx2Rv1JO9xO8lZa5/gcW+mZY8jlqD3jetho9LGADrGkcSBI74Nx6r0+j7a09i6Je4/t9f8nEt0tieVuT6K1h8S2o0OY4OB3i6urupprKKfAREWQEREAREQBERAEREARFbrVcvwk90fdAXFQhROL2piJilhHO/ifUpsb6Oc4+QWv7VwO1K4IJpsafhpvyyOboLj5xyUU7OnhN/IEztjamDww/ehmb9DWhzz4ajvMLTMV0kdiH5cNRbSbvce0QOJ+FvdBV1/Q6pTZnfQHPK4v8AGJmPBW6cAQAAOA09F5PtHVte46kvVL8+hfoplLfr28meu0BDqmY8Ya3yACxquEJvmPqVkmsRuHkfoViYvamXcG87n52XAh1N7HWhsYGIwdT4S7vJgLAr0XAfvMRAHA6LJrNfU7Re6N26fsFaweyBUeRuaJ490ZpA710YPpWZP7E+cmq12DrX5C59pBMMEzoJ1cTF7Ky9hDiCDYxG7UC0DTtAbvdHJbbtfoxnEsJDxYOJJjjHNay6mG1RRc1we2GXvN82YRpJjiSAuvp9RGyPu931K86+4x43/PwPgrbt/wCc1cIygB1rfEQLQYsIn3XHjPP3qEju8Qd43i2sbxuNpVo586cnkN5fn5Cvtb3+E6i+ouLE3F1Rt4i8xprBnfA13bp0mCVWkzMfUSDEkGLkwAY4A3CwySurBJ7FaRUERzBuIuLEaERuELcKTBuzeX3Wr7IYJzHtMIs4Zu+0GzRMAHhqpmnhgdC4jvJ+q4ms96Z069kTLKQ/i8wPqvYa0bz5j7qMptI0Dj4n7q+x7h8B8XH6rmuHmJGb1x3SRz/spno9SoVXZakh+5psD3HUnlbxWujEu5D+r7KQ2LsV2Jq3qtY1sEAFxeYgyLwIP/Cs6GGb4+6peTKd79x5eDotKkGiGgADQCw8gvat0KOVobJMCJcZJ5knUq4voS4OAERFkBERAEREAREQBERAEREAREQBR+N2DRq3cyDxbY/Y+KkEUdlULF0zSa8zaMnF5TNXrdCR8FUj+Zs+oI+S1vauzRTeWZ21I1hsAHhJJkrdukO1Oqpw09t9hyG8/Qd/JaO+l5/mq8f2tHTUT9nTHEu95e3lydXSyskuqT2I/FCyxtm1yyuDqD2XDlrPeNVm4mjAkrBwAPXNJsL+oMLmRacH6HTTWNzZThQSIUJt7oyKjHFgDarmw1+hDhYXF9LeK84nENmHvAI3XMcraKjNtMbLWEudBgmYEDidVFVC2DUoMLdYZp2I2RiKdNoFNpMgSJJgB0uJOkye4E8VYxtNzXONVhpgQAXTJbBHYymJ8bZvBdKwrA+m147QImfmvb9nMqMLHtDmncVfXaji/fj6+IcE1ycscWEAxJdfJPxEtdLnehi5nfAWR1Ds2+CT2iwhs9m5J1Nhy3XW5v6M06bsoaL9oGNYtfn81lUsJlFvI6HuU8u0Y/tRhVmt7GxDcP2XtOVxmRcTpLTv3W5LZ6WGY8BzYcDo5tj4rw7AU3yHNyzrwKjauzq2EJfSJdT1Mat7xo4c93JUZzjc8p4l58M2bUdieZQjfPJwn11V12HaRDm/X+4UVgulAdZ7fEW9Db1Wa7b9Ia5h/TI9CVTlVanjH0IJzUVlljGbNLe0wZm7xqR9wvWwMFVqVAKRDHNMtzPg+GpPcPJT1HZNR7BUpjM0jMC1zTI7puoh5LX6FrgZ3hwPIG4VuCtpad0Hj5ohc1NPpaOk4NzixucQ6BmEg333GqvKJ6O7X6+nc9ttnc+DvH5gqWXv6LI21xnB5TRw5xcZNMIiKY1CIiApKqojbXR/rxLK1Wg/9VJ5bP8AM0GHd9jzUbhNgY6hduP67+CtT7J/qBL2nzWMvwBtKLmmP9peMw1U0sRhKYcNwc9sji1xkOHMKo9so34Qz/5f/wA1C9RWtmzGTpSLlmI9r9YmWYem1v8AE5zj5jKAos+07G/9xn/1tUb1lS7xk7PK8PqgakCSAJO86DvXEMT06xj3OcMQ5ufVrLNEADsgyW6TY6krDxHSPEVWGnUr1HtLg6HOzXboQTceBUb10O5Mxk7454Gpjv52HqreJxbKYzPcGglrZJjtOIa0eJIC4D/1Wt1bqXWvLHxmaXEgwZ36Gd4VqrtWq5nVvqvcyZyuc5wkSJgnW581r+vj4DJ9ESvLazSSAQS2JEiRIkSN1rr59dtqv2D19XsDK053SBMwCDMSqjpPiG1ziG1nCq+zniO1IiCIgiwi1oELP66PgzOTuVfYTKlQ1Khc46AEwAOAiD6rC21syjRoPqNZcCG3d7ziGgxPErmWzfadjaNnPbWaGwBUF7CAczYJPGZnlqpnD+0o4imMNiKID3ta5tSm4OaT7wzN1ZobSYO4Ktd+llXOagurDe63zjxJ67JOUVl4MerTmCb8JurT8Nad/wBdymcBgzWflZreJtAEAn1HmpGt0Zca5pUx2Wtbme6wzGSYtrpZeVp099seuEds4/8AP7OzK+MXhs0h2Dvx4q1iMEGNJ+I2HjvWydLNlOwdEPLmuLiQAAYEbyZvqtc2VTc+l1jzJe4u7hAEDlIPmrNlN1Kzbt5CvUxnLpiWNn45+HdLDY6tPum3DceYWwYXpZReDPYePhOhP8LhY+MKIr4ZQjaMHxUbprv3lyWZNM3J9VzyHzJi32+ayMLimvJbo8XLdD3jiF4p0yGUyfjp06g7nNH1BHgo/pBTjq6rbEGJFjBE/MeqqSqxN1PYKxSSwTRpt/sbH+69MaW+7PcfutaG16oHvA94Ungqr6lJzzBa0htQAaB/uu/lkEHhY77a/pLHxuRyljkwNtbOa14ewZQ7Ubg7lyP0WCwxYiRvH1CnMW0kQSSFG18OWmCCCOOo5FWaptx37iOWOCX6KY7FUKhFCm6vS1dTkAgH4mgmWu7hB37o3fYO1f20VDUw5YGODMtQAnNEusRaxb6rX9h4d1TCsxFD/Hw5LCP+5TFwwjjlIA7o4RvOFrB7GvGjmhw7iJ+q9hocutKTysZ9V/rvRxLYqMtjxR2fTY7Mym1piJaALcLarIRF0VFR2SIs5CIiyAiIgCIiAxNp7JpYhnV1qbXt4EacwdWnmFzjpF7KXtLn4R2duopOMOHJrjZ2+JjvK6kiisphZ8SGD5zxmDqYcllWm6mXAO7YLSBxyndNp0WMCHbwvpN1MHcOC1jG+znC1nuqVGuzPeXnKcgv8MAab51neNFSnof+LMYOKdWRdVa6TexXSukXssEtODkTIc1zoiA45sxuZIa2I3zMStFxux6lI5azHsdGjmiRYHUGDrxIVK2mVfxIxgwQ5Uc7crj6Ua2Voi991lAYwGuynkrdZkXAnkrppW/PJUYYTILLri29XdnYkU6zCbAZhP8ASb+a81aeXtDTf91bdSzHNuastKSafDNotxaaLuN2zV67rqdR9NzQWMLSWlrSIgRoTMnvXYPZ108/bmmlWAbXYJMCGubYZhwdMyBYLinV5jyHqpnopth2ExPXsaHZWuaQd4duBixtqOB4q3prfZYj3GXJt5Zv/tbrn91TFzBMc3GB8lD4OhkpsZ+hob3wI+au9KNqDE4mlUjs5GuF5i0+NzKw6+020wN7joPqVyu1pu21QidDSdMIucj1jhDY3n8JUQaN1foVS/M5xkyPWYA4aK71dvFUIp1+6y7C1Tj1I3XFsaNl4SoRcNpMnk5twfEBaztq7GDmfS31WwbbBZsvC0ne87K6OQa4/wDs1ayWF5A1JhoHM2A81b7RivbxkuelZ9cEWnfuv1ZZr4QsgHe1jx3Pa14+ceC2r2cUwalZpEg02gg3BEkXG/VXOl+wDTbSqC4axtF5A/TZh8bjwHFXvZ3Q/eVnfwsHmXn6K1RS6tcoP1+xpZZ10N/nJh7f2N+z1YE9W+7Dw4sPMbuIjgVsQ6M0MTQpOqNh/VMGdhLTZo8HRzBUj0h2d12He0CXAZmfzNuPO4/qWJ0MxJfhGz8JLR3a/WPBX6tJCnVSjj3ZrPllPf8AkqytlOtPO6PfRvo7+yCo3PnDyCLRECLjjz9FNAIi69dca4qMVsVZScnlhERbmAiIgCIiAIiIAiIgCIiALB2tseliWZKrZAOYQSIMETIPPuWciw0msMHJukPQJ9KocgzUzo8lgjk7M5onhxWsYzZwAyiJ3mQ7jpl/Lru+P2eyvTNOq3M06jTuIIuCtWxfsxokfu6tRh5w8HwsfVcy7Rb5rX3/AD+QcgdhjvIA/OCs54mDPK63zbPs3xNO7AKwgk5YaQZNg1xvaDbnwvHYL2b42o69IUxOr3NAHOGkk+SqewsTw4mDWqFcHsnfa/NXsNgv3WZzSRmdTndmaASJ4w5vmuvYb2cYf9ibha3bLS53WgZXhztSw3gRAgyDF1qGyKX/AE3FVMBjgH4bExlqGQ0wYa4/pvAcPhMGYuZ3pHHGXz9mMGqGgIiSPL7K09toGi3bpR0BqUZqUAalLWNXts4uJAEFojXW4tvWpYOnmrU2zq9o/wBQlU5VzhLpka7lzpBi3Unta03DWs7uyBoszCbMfXxDKLBLjlE8AAMzj3XKjtsA1cYxovLwI5uIXX+iXRJuGmq/tVnzJ1DWmDkb5CTv7lbhp1a/5ZI28YLG1uiTGbPNKiCTSPWgmMziJLpIAklpIHcAtc6JbB/aKsuH7qmZdwcdQz5E8u9dPWDs3AU8NT6tphuZ7hNvecXR4Ax3AKxdoIWWxm+F3enBNC5wg4o1n2h0jNA/D+8b49kj0B8lh9CdkdZW61w7NLTm86eQv3kLY+l2zX16LWsiRUa4k2AEOaSeQzT3ArDPSLBbOpCk/ENzNu4N7Ty46ktbMTwO6FXlo+rW+1l8KSfz/NyRXdNPSuTZMVhm1GOY4S1wLT3FQ/RTYrsOx4f7xeRPFrbNPjc/1LWa3tqwwJy0K7hxim2eOr5WRT9smCMS2sJAn92DB3izrxyXQfsZTVjayv7Kym0nHxN7XijQawQ1oaLmAIF7nRaVS9sGBIJPXNvABpySI17JIjdrPJbPsjpBQxVM1KNQOYDlJgt7QAJHaA3EKZSjLhmpIoqAqq3AREQBERAEREAREQBERAEREAREQBERAEREAUB006MNx2FdTgdY3t0ncHgWHcdD38lPosNJrDBo/sv6SOr0XYatPXYeG9rUsuBPNpBae5vFTHSgClh6jmU2DP77oAJO7QS4960rpVWOzds08WBFKuP3kaEGG1fEdl/eth9pm1AzCNAPvum28AW/3BVnLFck+V+Iyc76K0uu2tTsSA8utwaCfsu7hcb9kGHzYypU/Sw+biPoCuyrOmWIBhcP9pfRmrh8S6tLnUazy5ri4nK90lzDwvJHEdxXb3GFrO3ekWBq4WuypUY8NYc9ImKk7hkdDmuzFsWsYUlsVKOM4MHCjjKmXJ1jsv6ZMSdbLHyAWWS5llayfh/uuM5t8mhbIG5eSrvV81QU0yYLYVY5KpHAKvVuP/CzkwSezOk2Jw7s1Ku8HLkEnOA21g18ge6NAtz2R7YqrS1uIpNe0NguZIeXCO0ZdlvcmAPBc5yHiq5T+FSRunHhmcn0H0e6a4fGNljwx0kCm9zBUIG/K1xMa+SngV8wRxAPIrovRn2svpnLi25mQA00mNaW7riQC2IsBKuVapS2lsbKR1tFibM2pTxFMVaLw9hkBwkaGDqAdQstXTYIiIAiIgCIiAIkq1ia2RhcdAgLma8KqitvbZZhWsq1CQ3PkcQCbODrwBOoC1faHtZpAjqaT33M5oZYb2+8fMBRTuhD4mMnjbftWGGrVKJwzi6m+LuySy8OEg30jiOGiiK3trfL8uGbB/wyXmR/OAIO/Qha302263G1BWbS6ogZT2sxdwc6wAI0+q1QtK589VLqfS9jXJ0VntmxHVFpo0jU3P7QHI5OPiprY/tjpvcxteiacg56gOZoI0IbGbL6jmuO5l7D7LC1Ni5YyfS+yNvUMUwvoVA8AwYsQeYNws9fM2xtv1MNWbVpOLXDyI4HiF2foh7R6eLysqAU6ptYy0nlOhO4eqvVXqez5Mpnj2s7I67AGoB2qLg8HflPZd8wf6VybHdIn1sJSovN6XYE6lgu3ynL3NC+g9rYcVKFVjrhzHA+IK+asXh+2eAP9ioNSsS9TeLOs+xjAxQq1T8Tw0dzR9yV0da/0C2d1Oz6DSIJbnPe/tfVV6W9LWYKnPvVXWp0xqTpJi8TwuTYK1DEILJqZu3OkNHCU89Z8cALuceDRv79BvIXN8ds/FbZqCrTotoUogVH2zDcZjNVNzGjRcA6zPbA6Evr1P2zaXbqOu2i73WDVucaEj9Gg3ydN7AWri7Pi48Acb2t7I8VTvSeyuO/q3f5XHL/AKlrGM6L4qn/AImGqtA35HEf5gCPVfRcqG2n0vwtCc1VpcPgZ23TwgaeJCilpId2xg+ejTIPA+RVCHC66xtjp1h8TSdTq4Vz2kiAXAREEOzAyDM2Hne0l0X2NgcXhv8A4TGhjiztCXG0yakBzjfzVf8AS5eFJGDipqcvJeSxp3+a7jivZTgXtIax9M3u2o4xPJ8iB3KDxfsTYf8ACxT28nsa71aW/JYekmuBg5UcLF/+PNeerC3baPsmxdEZmvovaN+c0/POAPVa5V2NVaSDkcRwex3+ppv5qGVU48o1wRwI3Sqg/kLIq4J7LupuaBvgkf5tFYzcwfzeommYwbB0b6b4jCOblqF9JutFxlpbMkNmchuTI3m86LuOxdsMxNFtVjmGQMwY8PDXQCWkjeNNy+cGtKlNg7crYOr1tF0Gwc03a9v6XD66jcrNGpcNpcGyZ9FSi0XC+1zClgNRlVj47TQ3OAeTgRI8Ai6Xtq/FG2TeX6KzhnEgzxPzVUUoLyIiGS1R1d/N/wCrSsDpOf8A+LEf+J/+0oijn8D9DKOTdOnE46pJns0tedJhPqtfeNERcG7/AOkvUiZQfQ/JRlVEWqCMbEfT6qlDUfm5EUy4Mo9PWf0eP74dxRFtDlA79sqoXbOaXEuJomSTJPZOpK4FX1d3/VVRXdVzE3R9H4AfuWfyN+S5zhO30jdn7WXOW5r5S1gyxOkSYjSURWLf2+oR04Ly/REVgwzi3SnaNV2Kcx1V7mfpLnFuvAmFHsYOCIqVvxGDIoNHBdA9lTR+wkxc1qkneYgCTvVESn4wbovFY9k9xRFdMnzftvaFSrXf1lR74Ns7nOjukrAGqoi4Fz99mCb2FjajfdqPFyLOItbgV0qls2lV2e+pVpMqPAdDnsa5wtuLhIRFe0+8d/AHIsUIe6LXPzV3BCajQbidD3FEVD9xr3kx+ys/Q3yCIinwj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AutoShape 4" descr="data:image/jpeg;base64,/9j/4AAQSkZJRgABAQAAAQABAAD/2wCEAAkGBhQSEBUSEhIWFRUVFxcUFxcXGBgXGhoWFhkXFxcYGBgXHCYeFxslGxYXHy8gIycpLCwsFR8xNTAqNScrLCkBCQoKDgwOGQ8PGiwlHyQsNC0wLC4sLC0qNC8sKSwtLCwtLCwsLCw0LC8sLCwtLCwsKSw0LCksLCwsLCwsLCwsLP/AABEIAMIBAwMBIgACEQEDEQH/xAAcAAEAAQUBAQAAAAAAAAAAAAAABQEDBAYHAgj/xABCEAABAwIDBAcHAQYFBAMBAAABAAIRAyEEEjEFQVFhBhMicYGRoQcyQrHB0fBSFCNicoLhM5KisvEVU3PCNJPjJP/EABsBAQACAwEBAAAAAAAAAAAAAAADBAECBQYH/8QAMhEAAgIBAwEFBwQCAwEAAAAAAAECAxEEITESBUFRYXETIjKBkaHwFEKxwdHhUmLxM//aAAwDAQACEQMRAD8A7hKqqIgKovMpKyYyekVAVVYMhERAEREAREQBESUARW67yGkiJAJvyWDg9ttqGADMSBxI3d6gs1FdclCbw3x5myhJptLgkkVrDYlr2hzTIP5puXplUGYIMGD3jcpVJSSafJhpo9oqFyxq20mNqBhMEieQ4Sd0rWdsK1mbS7twk3wZSLHdiIqhm5zSR3g/UH0WQtlJPOO4YwERFsYCIiAIiIAiIgCIiAIiIAvBXtUIWTDPCqFXKkIa4KhVRFg3QREQBERAERRm0tqPpCeqtMBxcI5WF1DddCmDnPheTf8ABtGLk8IkOtE5ZE6xvjjHBQHSJxbVa5pg5dRbesbGbV65vaYA4XY9pILT9uKwqu1jUDW1NRIzcdNefPn5+X7S7Vp1FEq63vs1z48eTOhRp5RmpMzhtlwpva4zmEA8JsfBRtOrBkGCF4xPunu+V1iMrrzdl9t6j1yb6eDpQqjHOFybfsHHBxc02LjnHf8AF638Vh18YWYhz2n4oI3EC0HyULTxMEEGL681k1cQXGTqbnvVy3tK2WnhXlqUZZz9f4yQLSpTb7mjOxuMNR+YzAPZHD+6xqtUkyTJ4+isOqLx1u/euXbbZdJzm8tvJNGpRWxMbPxeaszMbMa4Tyg3PyWfU6RMGaAbabgfstZ64ASSsJ2LLjy3BdfTdrammvoh47t79yS+mPzvgnpISllm47C2i6q6pmPAjlMiPRTC1PorWiqR+ppHiL/dbXK9b2PfK7SpyeXl5+uf7OZqYKFjSKoiLrFYIiIAiIgCIiAIiIAiIgCIiAIiIAiIgCIiAK3XoNe0tcJBsQq1aYcC06Gx3fJa3jcFWw3ap1HFk6EzHf8AdUtZqHRHqcOqPfjlfLw+ZLVBTeM4ZH7RwTqFTKbg3a7iBuPMf35CMxdjO5SlfHuqiHmbzBA1FpELAxFOxBXz3UTpdzdKaj4P8Z3alJRxPksUsVbKVjPloB3G08x+ei8kwYXjEuIp/wBQ9BP1SMd9i1HYuOxHZnuWXQxUhQfXbldw+KhvmFvKnKJnFE3VxNgFi1MXEDxWF+1zHNYFfG9pYhQOlJEhitoyYmw+au4SvN1rBrFzg2Tcye78+Sntm3IHD8/O4qxZSoxwiu98m89GaEA1XWa0G54nXyHzCltmYzrnvfENbDG/M/RatidrhzW0mWY0f5jvcfHQLx/1otZ1bTAkk8yePlor+m7QhpOmqKyllv8A7Sf9Lx8jm2aaVmZPl/Zf5Ntxm2mMsCCe+APHf4Sq7M2sKznACzQ3zOaY5WWhPxk7/wA+i2/ohhiKRefjNv5W2B85V/s/tHU6rU9MsKO7a8sbffBXv08Kq895PIiL05zwiIgCIiAIiIAiIgCIiAIiIAiIgCIqO0sgKq3WqNAh5AB4xEeKxauDqkdmuQf5Gx91r22KeIFqsPaNHZRHg4adxXM1mulp4OXs5P6Y+eH/AET1VKbx1IrtKjRBmnUaR+mdO47wo9xBESCsV4KxqzuK8Dc43WOcYqOe5cHcqi4rDeTGxzMjuRVnFVM1IRrJPlb7q7VxOYQTPf8AdYTj2QN1x6n7qxCPGeS4u4wqjz3EKxU2jHGbkjgRYgnQTuWPtDFw0kk27ObeOJsDw1OkcVCU/dM7ySd9z70gG/H7TbsU6dSWWaWW4J2ntlrT7w3wbxfjw1/LLHq7RbEk748JjT80UWfzvPl+f6bLmDeFZWmhyVnqu42LCRJIUrhsWPdBk7+A7+a1ChiS2Lkjh+fX/mYwGNaBI1N4+/noql+na3Jq7EzY6uNyDmVYZiSVG03OcZNys6iAO/gqDrUfUke5K7NpgvGecs9qNY4DmugYTb9GA0AsAAAkWAGmhMLn2HMCTZX249o4lbafXXaVv2SW/iilfQreTpP7fTiesb/mH3VyjXDxLbjuI+a07YG1XVH5KFAA/FVc4uDQd8QJJ3C090rcaFLK0NkmN5Mk8yV7LR6ieoh1tL5Z/vH8HFtr9m8FxERXiEIiIAiIgCIiAIiIAiIgCIiAIiIAqELGxO0qdP3ngctT5Ba7tbpRmBbT7I3mb+kwufqu0aNMn1PL8Fz/AK+ZNXROzhGP0hwDWGWPZAmacgOE37IP+2Y4Ab9fxdHMPz1V2own3Y9VH4g1G/C7wK8XqL1qbfaRios7dFThHGckViarmG680ceHAtcddF7xOPebGk53LLf0UZio/wC2+mf5XR46wrUIdSw0XOrBFbRxNi0m+a4MNjKYkakmREjTcrVOp9e+1t3PmdLncrJqveH1CWnKQ2BHPV3eSdfIkKjBA8vQRutx0tcgc+1GCUcHPuk3uZbQHGPprx1t/wAb15rME2tbiI8PyVbY/iSR9ePLzXutWmBNu7hp3XWUcuTZazX+vr8lkYavlM7t48Y+yxfzX8/PX23ifz8v58mykk9i1RYzZsPXLmgktY3lb53Ky6WNptEMlx4mY/O7zWt4VgdAdm5QOHGSIM/ONymMJhOAI7yPkuTdVGPLOtGTkSdNxdc+v2UnszZZrPDcwaN7nEAAcgdTyUdh8Id59VL4dhiNByXPlZGEk+V4Gs08bHR9mYBlGmGUx2Rv1JO9xO8lZa5/gcW+mZY8jlqD3jetho9LGADrGkcSBI74Nx6r0+j7a09i6Je4/t9f8nEt0tieVuT6K1h8S2o0OY4OB3i6urupprKKfAREWQEREAREQBERAEREARFbrVcvwk90fdAXFQhROL2piJilhHO/ifUpsb6Oc4+QWv7VwO1K4IJpsafhpvyyOboLj5xyUU7OnhN/IEztjamDww/ehmb9DWhzz4ajvMLTMV0kdiH5cNRbSbvce0QOJ+FvdBV1/Q6pTZnfQHPK4v8AGJmPBW6cAQAAOA09F5PtHVte46kvVL8+hfoplLfr28meu0BDqmY8Ya3yACxquEJvmPqVkmsRuHkfoViYvamXcG87n52XAh1N7HWhsYGIwdT4S7vJgLAr0XAfvMRAHA6LJrNfU7Re6N26fsFaweyBUeRuaJ490ZpA710YPpWZP7E+cmq12DrX5C59pBMMEzoJ1cTF7Ky9hDiCDYxG7UC0DTtAbvdHJbbtfoxnEsJDxYOJJjjHNay6mG1RRc1we2GXvN82YRpJjiSAuvp9RGyPu931K86+4x43/PwPgrbt/wCc1cIygB1rfEQLQYsIn3XHjPP3qEju8Qd43i2sbxuNpVo586cnkN5fn5Cvtb3+E6i+ouLE3F1Rt4i8xprBnfA13bp0mCVWkzMfUSDEkGLkwAY4A3CwySurBJ7FaRUERzBuIuLEaERuELcKTBuzeX3Wr7IYJzHtMIs4Zu+0GzRMAHhqpmnhgdC4jvJ+q4ms96Z069kTLKQ/i8wPqvYa0bz5j7qMptI0Dj4n7q+x7h8B8XH6rmuHmJGb1x3SRz/spno9SoVXZakh+5psD3HUnlbxWujEu5D+r7KQ2LsV2Jq3qtY1sEAFxeYgyLwIP/Cs6GGb4+6peTKd79x5eDotKkGiGgADQCw8gvat0KOVobJMCJcZJ5knUq4voS4OAERFkBERAEREAREQBERAEREAREQBR+N2DRq3cyDxbY/Y+KkEUdlULF0zSa8zaMnF5TNXrdCR8FUj+Zs+oI+S1vauzRTeWZ21I1hsAHhJJkrdukO1Oqpw09t9hyG8/Qd/JaO+l5/mq8f2tHTUT9nTHEu95e3lydXSyskuqT2I/FCyxtm1yyuDqD2XDlrPeNVm4mjAkrBwAPXNJsL+oMLmRacH6HTTWNzZThQSIUJt7oyKjHFgDarmw1+hDhYXF9LeK84nENmHvAI3XMcraKjNtMbLWEudBgmYEDidVFVC2DUoMLdYZp2I2RiKdNoFNpMgSJJgB0uJOkye4E8VYxtNzXONVhpgQAXTJbBHYymJ8bZvBdKwrA+m147QImfmvb9nMqMLHtDmncVfXaji/fj6+IcE1ycscWEAxJdfJPxEtdLnehi5nfAWR1Ds2+CT2iwhs9m5J1Nhy3XW5v6M06bsoaL9oGNYtfn81lUsJlFvI6HuU8u0Y/tRhVmt7GxDcP2XtOVxmRcTpLTv3W5LZ6WGY8BzYcDo5tj4rw7AU3yHNyzrwKjauzq2EJfSJdT1Mat7xo4c93JUZzjc8p4l58M2bUdieZQjfPJwn11V12HaRDm/X+4UVgulAdZ7fEW9Db1Wa7b9Ia5h/TI9CVTlVanjH0IJzUVlljGbNLe0wZm7xqR9wvWwMFVqVAKRDHNMtzPg+GpPcPJT1HZNR7BUpjM0jMC1zTI7puoh5LX6FrgZ3hwPIG4VuCtpad0Hj5ohc1NPpaOk4NzixucQ6BmEg333GqvKJ6O7X6+nc9ttnc+DvH5gqWXv6LI21xnB5TRw5xcZNMIiKY1CIiApKqojbXR/rxLK1Wg/9VJ5bP8AM0GHd9jzUbhNgY6hduP67+CtT7J/qBL2nzWMvwBtKLmmP9peMw1U0sRhKYcNwc9sji1xkOHMKo9so34Qz/5f/wA1C9RWtmzGTpSLlmI9r9YmWYem1v8AE5zj5jKAos+07G/9xn/1tUb1lS7xk7PK8PqgakCSAJO86DvXEMT06xj3OcMQ5ufVrLNEADsgyW6TY6krDxHSPEVWGnUr1HtLg6HOzXboQTceBUb10O5Mxk7454Gpjv52HqreJxbKYzPcGglrZJjtOIa0eJIC4D/1Wt1bqXWvLHxmaXEgwZ36Gd4VqrtWq5nVvqvcyZyuc5wkSJgnW581r+vj4DJ9ESvLazSSAQS2JEiRIkSN1rr59dtqv2D19XsDK053SBMwCDMSqjpPiG1ziG1nCq+zniO1IiCIgiwi1oELP66PgzOTuVfYTKlQ1Khc46AEwAOAiD6rC21syjRoPqNZcCG3d7ziGgxPErmWzfadjaNnPbWaGwBUF7CAczYJPGZnlqpnD+0o4imMNiKID3ta5tSm4OaT7wzN1ZobSYO4Ktd+llXOagurDe63zjxJ67JOUVl4MerTmCb8JurT8Nad/wBdymcBgzWflZreJtAEAn1HmpGt0Zca5pUx2Wtbme6wzGSYtrpZeVp099seuEds4/8AP7OzK+MXhs0h2Dvx4q1iMEGNJ+I2HjvWydLNlOwdEPLmuLiQAAYEbyZvqtc2VTc+l1jzJe4u7hAEDlIPmrNlN1Kzbt5CvUxnLpiWNn45+HdLDY6tPum3DceYWwYXpZReDPYePhOhP8LhY+MKIr4ZQjaMHxUbprv3lyWZNM3J9VzyHzJi32+ayMLimvJbo8XLdD3jiF4p0yGUyfjp06g7nNH1BHgo/pBTjq6rbEGJFjBE/MeqqSqxN1PYKxSSwTRpt/sbH+69MaW+7PcfutaG16oHvA94Ungqr6lJzzBa0htQAaB/uu/lkEHhY77a/pLHxuRyljkwNtbOa14ewZQ7Ubg7lyP0WCwxYiRvH1CnMW0kQSSFG18OWmCCCOOo5FWaptx37iOWOCX6KY7FUKhFCm6vS1dTkAgH4mgmWu7hB37o3fYO1f20VDUw5YGODMtQAnNEusRaxb6rX9h4d1TCsxFD/Hw5LCP+5TFwwjjlIA7o4RvOFrB7GvGjmhw7iJ+q9hocutKTysZ9V/rvRxLYqMtjxR2fTY7Mym1piJaALcLarIRF0VFR2SIs5CIiyAiIgCIiAxNp7JpYhnV1qbXt4EacwdWnmFzjpF7KXtLn4R2duopOMOHJrjZ2+JjvK6kiisphZ8SGD5zxmDqYcllWm6mXAO7YLSBxyndNp0WMCHbwvpN1MHcOC1jG+znC1nuqVGuzPeXnKcgv8MAab51neNFSnof+LMYOKdWRdVa6TexXSukXssEtODkTIc1zoiA45sxuZIa2I3zMStFxux6lI5azHsdGjmiRYHUGDrxIVK2mVfxIxgwQ5Uc7crj6Ua2Voi991lAYwGuynkrdZkXAnkrppW/PJUYYTILLri29XdnYkU6zCbAZhP8ASb+a81aeXtDTf91bdSzHNuastKSafDNotxaaLuN2zV67rqdR9NzQWMLSWlrSIgRoTMnvXYPZ108/bmmlWAbXYJMCGubYZhwdMyBYLinV5jyHqpnopth2ExPXsaHZWuaQd4duBixtqOB4q3prfZYj3GXJt5Zv/tbrn91TFzBMc3GB8lD4OhkpsZ+hob3wI+au9KNqDE4mlUjs5GuF5i0+NzKw6+020wN7joPqVyu1pu21QidDSdMIucj1jhDY3n8JUQaN1foVS/M5xkyPWYA4aK71dvFUIp1+6y7C1Tj1I3XFsaNl4SoRcNpMnk5twfEBaztq7GDmfS31WwbbBZsvC0ne87K6OQa4/wDs1ayWF5A1JhoHM2A81b7RivbxkuelZ9cEWnfuv1ZZr4QsgHe1jx3Pa14+ceC2r2cUwalZpEg02gg3BEkXG/VXOl+wDTbSqC4axtF5A/TZh8bjwHFXvZ3Q/eVnfwsHmXn6K1RS6tcoP1+xpZZ10N/nJh7f2N+z1YE9W+7Dw4sPMbuIjgVsQ6M0MTQpOqNh/VMGdhLTZo8HRzBUj0h2d12He0CXAZmfzNuPO4/qWJ0MxJfhGz8JLR3a/WPBX6tJCnVSjj3ZrPllPf8AkqytlOtPO6PfRvo7+yCo3PnDyCLRECLjjz9FNAIi69dca4qMVsVZScnlhERbmAiIgCIiAIiIAiIgCIiALB2tseliWZKrZAOYQSIMETIPPuWciw0msMHJukPQJ9KocgzUzo8lgjk7M5onhxWsYzZwAyiJ3mQ7jpl/Lru+P2eyvTNOq3M06jTuIIuCtWxfsxokfu6tRh5w8HwsfVcy7Rb5rX3/AD+QcgdhjvIA/OCs54mDPK63zbPs3xNO7AKwgk5YaQZNg1xvaDbnwvHYL2b42o69IUxOr3NAHOGkk+SqewsTw4mDWqFcHsnfa/NXsNgv3WZzSRmdTndmaASJ4w5vmuvYb2cYf9ibha3bLS53WgZXhztSw3gRAgyDF1qGyKX/AE3FVMBjgH4bExlqGQ0wYa4/pvAcPhMGYuZ3pHHGXz9mMGqGgIiSPL7K09toGi3bpR0BqUZqUAalLWNXts4uJAEFojXW4tvWpYOnmrU2zq9o/wBQlU5VzhLpka7lzpBi3Unta03DWs7uyBoszCbMfXxDKLBLjlE8AAMzj3XKjtsA1cYxovLwI5uIXX+iXRJuGmq/tVnzJ1DWmDkb5CTv7lbhp1a/5ZI28YLG1uiTGbPNKiCTSPWgmMziJLpIAklpIHcAtc6JbB/aKsuH7qmZdwcdQz5E8u9dPWDs3AU8NT6tphuZ7hNvecXR4Ax3AKxdoIWWxm+F3enBNC5wg4o1n2h0jNA/D+8b49kj0B8lh9CdkdZW61w7NLTm86eQv3kLY+l2zX16LWsiRUa4k2AEOaSeQzT3ArDPSLBbOpCk/ENzNu4N7Ty46ktbMTwO6FXlo+rW+1l8KSfz/NyRXdNPSuTZMVhm1GOY4S1wLT3FQ/RTYrsOx4f7xeRPFrbNPjc/1LWa3tqwwJy0K7hxim2eOr5WRT9smCMS2sJAn92DB3izrxyXQfsZTVjayv7Kym0nHxN7XijQawQ1oaLmAIF7nRaVS9sGBIJPXNvABpySI17JIjdrPJbPsjpBQxVM1KNQOYDlJgt7QAJHaA3EKZSjLhmpIoqAqq3AREQBERAEREAREQBERAEREAREQBERAEREAUB006MNx2FdTgdY3t0ncHgWHcdD38lPosNJrDBo/sv6SOr0XYatPXYeG9rUsuBPNpBae5vFTHSgClh6jmU2DP77oAJO7QS4960rpVWOzds08WBFKuP3kaEGG1fEdl/eth9pm1AzCNAPvum28AW/3BVnLFck+V+Iyc76K0uu2tTsSA8utwaCfsu7hcb9kGHzYypU/Sw+biPoCuyrOmWIBhcP9pfRmrh8S6tLnUazy5ri4nK90lzDwvJHEdxXb3GFrO3ekWBq4WuypUY8NYc9ImKk7hkdDmuzFsWsYUlsVKOM4MHCjjKmXJ1jsv6ZMSdbLHyAWWS5llayfh/uuM5t8mhbIG5eSrvV81QU0yYLYVY5KpHAKvVuP/CzkwSezOk2Jw7s1Ku8HLkEnOA21g18ge6NAtz2R7YqrS1uIpNe0NguZIeXCO0ZdlvcmAPBc5yHiq5T+FSRunHhmcn0H0e6a4fGNljwx0kCm9zBUIG/K1xMa+SngV8wRxAPIrovRn2svpnLi25mQA00mNaW7riQC2IsBKuVapS2lsbKR1tFibM2pTxFMVaLw9hkBwkaGDqAdQstXTYIiIAiIgCIiAIkq1ia2RhcdAgLma8KqitvbZZhWsq1CQ3PkcQCbODrwBOoC1faHtZpAjqaT33M5oZYb2+8fMBRTuhD4mMnjbftWGGrVKJwzi6m+LuySy8OEg30jiOGiiK3trfL8uGbB/wyXmR/OAIO/Qha302263G1BWbS6ogZT2sxdwc6wAI0+q1QtK589VLqfS9jXJ0VntmxHVFpo0jU3P7QHI5OPiprY/tjpvcxteiacg56gOZoI0IbGbL6jmuO5l7D7LC1Ni5YyfS+yNvUMUwvoVA8AwYsQeYNws9fM2xtv1MNWbVpOLXDyI4HiF2foh7R6eLysqAU6ptYy0nlOhO4eqvVXqez5Mpnj2s7I67AGoB2qLg8HflPZd8wf6VybHdIn1sJSovN6XYE6lgu3ynL3NC+g9rYcVKFVjrhzHA+IK+asXh+2eAP9ioNSsS9TeLOs+xjAxQq1T8Tw0dzR9yV0da/0C2d1Oz6DSIJbnPe/tfVV6W9LWYKnPvVXWp0xqTpJi8TwuTYK1DEILJqZu3OkNHCU89Z8cALuceDRv79BvIXN8ds/FbZqCrTotoUogVH2zDcZjNVNzGjRcA6zPbA6Evr1P2zaXbqOu2i73WDVucaEj9Gg3ydN7AWri7Pi48Acb2t7I8VTvSeyuO/q3f5XHL/AKlrGM6L4qn/AImGqtA35HEf5gCPVfRcqG2n0vwtCc1VpcPgZ23TwgaeJCilpId2xg+ejTIPA+RVCHC66xtjp1h8TSdTq4Vz2kiAXAREEOzAyDM2Hne0l0X2NgcXhv8A4TGhjiztCXG0yakBzjfzVf8AS5eFJGDipqcvJeSxp3+a7jivZTgXtIax9M3u2o4xPJ8iB3KDxfsTYf8ACxT28nsa71aW/JYekmuBg5UcLF/+PNeerC3baPsmxdEZmvovaN+c0/POAPVa5V2NVaSDkcRwex3+ppv5qGVU48o1wRwI3Sqg/kLIq4J7LupuaBvgkf5tFYzcwfzeommYwbB0b6b4jCOblqF9JutFxlpbMkNmchuTI3m86LuOxdsMxNFtVjmGQMwY8PDXQCWkjeNNy+cGtKlNg7crYOr1tF0Gwc03a9v6XD66jcrNGpcNpcGyZ9FSi0XC+1zClgNRlVj47TQ3OAeTgRI8Ai6Xtq/FG2TeX6KzhnEgzxPzVUUoLyIiGS1R1d/N/wCrSsDpOf8A+LEf+J/+0oijn8D9DKOTdOnE46pJns0tedJhPqtfeNERcG7/AOkvUiZQfQ/JRlVEWqCMbEfT6qlDUfm5EUy4Mo9PWf0eP74dxRFtDlA79sqoXbOaXEuJomSTJPZOpK4FX1d3/VVRXdVzE3R9H4AfuWfyN+S5zhO30jdn7WXOW5r5S1gyxOkSYjSURWLf2+oR04Ly/REVgwzi3SnaNV2Kcx1V7mfpLnFuvAmFHsYOCIqVvxGDIoNHBdA9lTR+wkxc1qkneYgCTvVESn4wbovFY9k9xRFdMnzftvaFSrXf1lR74Ns7nOjukrAGqoi4Fz99mCb2FjajfdqPFyLOItbgV0qls2lV2e+pVpMqPAdDnsa5wtuLhIRFe0+8d/AHIsUIe6LXPzV3BCajQbidD3FEVD9xr3kx+ys/Q3yCIinwjY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021430213"/>
              </p:ext>
            </p:extLst>
          </p:nvPr>
        </p:nvGraphicFramePr>
        <p:xfrm>
          <a:off x="683568" y="1412776"/>
          <a:ext cx="4370377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460375" y="2492896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Tahıllar 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Yağlı </a:t>
            </a:r>
            <a:r>
              <a:rPr lang="tr-TR" sz="2400" b="1" dirty="0">
                <a:solidFill>
                  <a:prstClr val="white"/>
                </a:solidFill>
              </a:rPr>
              <a:t>tohum küspeleri </a:t>
            </a:r>
            <a:endParaRPr lang="tr-TR" sz="2400" b="1" dirty="0" smtClean="0">
              <a:solidFill>
                <a:prstClr val="white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Hayvansal </a:t>
            </a:r>
            <a:r>
              <a:rPr lang="tr-TR" sz="2400" b="1" dirty="0">
                <a:solidFill>
                  <a:prstClr val="white"/>
                </a:solidFill>
              </a:rPr>
              <a:t>kökenli proteinler </a:t>
            </a:r>
            <a:endParaRPr lang="tr-TR" sz="2400" b="1" dirty="0" smtClean="0">
              <a:solidFill>
                <a:prstClr val="white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Değirmen </a:t>
            </a:r>
            <a:r>
              <a:rPr lang="tr-TR" sz="2400" b="1" dirty="0">
                <a:solidFill>
                  <a:prstClr val="white"/>
                </a:solidFill>
              </a:rPr>
              <a:t>artıkları </a:t>
            </a:r>
            <a:endParaRPr lang="tr-TR" sz="2400" b="1" dirty="0" smtClean="0">
              <a:solidFill>
                <a:prstClr val="white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Bira </a:t>
            </a:r>
            <a:r>
              <a:rPr lang="tr-TR" sz="2400" b="1" dirty="0">
                <a:solidFill>
                  <a:prstClr val="white"/>
                </a:solidFill>
              </a:rPr>
              <a:t>fabrikaları artıkları (malt çimi, malt tozu vb.)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Selektör </a:t>
            </a:r>
            <a:r>
              <a:rPr lang="tr-TR" sz="2400" b="1" dirty="0">
                <a:solidFill>
                  <a:prstClr val="white"/>
                </a:solidFill>
              </a:rPr>
              <a:t>altı bakliyat (mercimek, bakla, vb., ve kırıkları)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Katkı maddeleri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60375" y="1700807"/>
            <a:ext cx="8440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Büyükbaş Ve Küçükbaş İçin İhtiyaç Maddeleri</a:t>
            </a:r>
            <a:endParaRPr lang="tr-T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35696" y="1734597"/>
            <a:ext cx="7308304" cy="4804315"/>
          </a:xfrm>
        </p:spPr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Pastörizatör</a:t>
            </a:r>
            <a:endParaRPr lang="tr-T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Sterilizatör</a:t>
            </a:r>
            <a:endParaRPr lang="tr-T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Seperatör</a:t>
            </a:r>
            <a:endParaRPr lang="tr-T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Homojenizatör</a:t>
            </a:r>
            <a:endParaRPr lang="tr-T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Yayık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Mayalama Tekneleri / Proses tankı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İnkubasyon</a:t>
            </a: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Odası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Ayran Tankı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Eritme Tankı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 </a:t>
            </a:r>
            <a:r>
              <a:rPr lang="tr-T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Kazanı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Ambalajlama Makineleri</a:t>
            </a:r>
            <a:endParaRPr lang="tr-T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0" y="686351"/>
            <a:ext cx="91440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Makine ve Teçhizat</a:t>
            </a:r>
            <a:endParaRPr lang="tr-TR" b="1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509634" y="2564904"/>
            <a:ext cx="8208912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800" b="1" dirty="0" smtClean="0">
                <a:solidFill>
                  <a:prstClr val="white"/>
                </a:solidFill>
              </a:rPr>
              <a:t>Tahıllar 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800" b="1" dirty="0" smtClean="0">
                <a:solidFill>
                  <a:prstClr val="white"/>
                </a:solidFill>
              </a:rPr>
              <a:t>Yağlı </a:t>
            </a:r>
            <a:r>
              <a:rPr lang="tr-TR" sz="2800" b="1" dirty="0">
                <a:solidFill>
                  <a:prstClr val="white"/>
                </a:solidFill>
              </a:rPr>
              <a:t>tohum </a:t>
            </a:r>
            <a:r>
              <a:rPr lang="tr-TR" sz="2800" b="1" dirty="0" smtClean="0">
                <a:solidFill>
                  <a:prstClr val="white"/>
                </a:solidFill>
              </a:rPr>
              <a:t>küspeleri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800" b="1" dirty="0" smtClean="0">
                <a:solidFill>
                  <a:prstClr val="white"/>
                </a:solidFill>
              </a:rPr>
              <a:t>Hayvansal </a:t>
            </a:r>
            <a:r>
              <a:rPr lang="tr-TR" sz="2800" b="1" dirty="0">
                <a:solidFill>
                  <a:prstClr val="white"/>
                </a:solidFill>
              </a:rPr>
              <a:t>kökenli protein </a:t>
            </a:r>
            <a:r>
              <a:rPr lang="tr-TR" sz="2800" b="1" dirty="0" smtClean="0">
                <a:solidFill>
                  <a:prstClr val="white"/>
                </a:solidFill>
              </a:rPr>
              <a:t>kaynakları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800" b="1" dirty="0" smtClean="0">
                <a:solidFill>
                  <a:prstClr val="white"/>
                </a:solidFill>
              </a:rPr>
              <a:t>Enerji </a:t>
            </a:r>
            <a:r>
              <a:rPr lang="tr-TR" sz="2800" b="1" dirty="0">
                <a:solidFill>
                  <a:prstClr val="white"/>
                </a:solidFill>
              </a:rPr>
              <a:t>kaynakları </a:t>
            </a:r>
            <a:endParaRPr lang="tr-TR" sz="2800" b="1" dirty="0" smtClean="0">
              <a:solidFill>
                <a:prstClr val="white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800" b="1" dirty="0" smtClean="0">
                <a:solidFill>
                  <a:prstClr val="white"/>
                </a:solidFill>
              </a:rPr>
              <a:t>Katkı maddeleri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09634" y="1700808"/>
            <a:ext cx="6805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Kanatlı hayvanlar için ihtiyaç maddeleri</a:t>
            </a:r>
          </a:p>
        </p:txBody>
      </p:sp>
    </p:spTree>
    <p:extLst>
      <p:ext uri="{BB962C8B-B14F-4D97-AF65-F5344CB8AC3E}">
        <p14:creationId xmlns:p14="http://schemas.microsoft.com/office/powerpoint/2010/main" val="6612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970262225"/>
              </p:ext>
            </p:extLst>
          </p:nvPr>
        </p:nvGraphicFramePr>
        <p:xfrm>
          <a:off x="1115616" y="2060848"/>
          <a:ext cx="712879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4 Resim" descr="tobb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498428" y="1628800"/>
            <a:ext cx="8092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Hayvan Yemi Üretiminde Bitkisel Yağ Kullanımı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8721" y="3212976"/>
            <a:ext cx="85977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prstClr val="white"/>
                </a:solidFill>
              </a:rPr>
              <a:t>      Yüksek verimli hayvanlarda oluşabilen negatif enerji açığını                                                       </a:t>
            </a:r>
            <a:r>
              <a:rPr lang="tr-TR" sz="2400" b="1" dirty="0" smtClean="0">
                <a:solidFill>
                  <a:srgbClr val="4F81BD"/>
                </a:solidFill>
              </a:rPr>
              <a:t>ccc</a:t>
            </a:r>
            <a:r>
              <a:rPr lang="tr-TR" sz="2400" b="1" dirty="0" smtClean="0">
                <a:solidFill>
                  <a:prstClr val="white"/>
                </a:solidFill>
              </a:rPr>
              <a:t>karşılamak </a:t>
            </a:r>
            <a:r>
              <a:rPr lang="tr-TR" sz="2400" b="1" dirty="0">
                <a:solidFill>
                  <a:prstClr val="white"/>
                </a:solidFill>
              </a:rPr>
              <a:t>amacıyla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prstClr val="white"/>
                </a:solidFill>
              </a:rPr>
              <a:t>Karma yemlerde yada Konsantre yemlerde % 1-3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prstClr val="white"/>
                </a:solidFill>
              </a:rPr>
              <a:t>Kanatlı yemlerde % 1-5 </a:t>
            </a:r>
            <a:endParaRPr lang="tr-TR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529591870"/>
              </p:ext>
            </p:extLst>
          </p:nvPr>
        </p:nvGraphicFramePr>
        <p:xfrm>
          <a:off x="323528" y="2354333"/>
          <a:ext cx="5472608" cy="93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4317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 descr="data:image/jpeg;base64,/9j/4AAQSkZJRgABAQAAAQABAAD/2wCEAAkGBhQSEBUSEhIWFRUVFxcUFxcXGBgXGhoWFhkXFxcYGBgXHCYeFxslGxYXHy8gIycpLCwsFR8xNTAqNScrLCkBCQoKDgwOGQ8PGiwlHyQsNC0wLC4sLC0qNC8sKSwtLCwtLCwsLCw0LC8sLCwtLCwsKSw0LCksLCwsLCwsLCwsLP/AABEIAMIBAwMBIgACEQEDEQH/xAAcAAEAAQUBAQAAAAAAAAAAAAAABQEDBAYHAgj/xABCEAABAwIDBAcHAQYFBAMBAAABAAIRAyEEEjEFQVFhBhMicYGRoQcyQrHB0fBSFCNicoLhM5KisvEVU3PCNJPjJP/EABsBAQACAwEBAAAAAAAAAAAAAAADBAECBQYH/8QAMhEAAgIBAwEFBwQCAwEAAAAAAAECAxEEITESBUFRYXETIjKBkaHwFEKxwdHhUmLxM//aAAwDAQACEQMRAD8A7hKqqIgKovMpKyYyekVAVVYMhERAEREAREQBESUARW67yGkiJAJvyWDg9ttqGADMSBxI3d6gs1FdclCbw3x5myhJptLgkkVrDYlr2hzTIP5puXplUGYIMGD3jcpVJSSafJhpo9oqFyxq20mNqBhMEieQ4Sd0rWdsK1mbS7twk3wZSLHdiIqhm5zSR3g/UH0WQtlJPOO4YwERFsYCIiAIiIAiIgCIiAIiIAvBXtUIWTDPCqFXKkIa4KhVRFg3QREQBERAERRm0tqPpCeqtMBxcI5WF1DddCmDnPheTf8ABtGLk8IkOtE5ZE6xvjjHBQHSJxbVa5pg5dRbesbGbV65vaYA4XY9pILT9uKwqu1jUDW1NRIzcdNefPn5+X7S7Vp1FEq63vs1z48eTOhRp5RmpMzhtlwpva4zmEA8JsfBRtOrBkGCF4xPunu+V1iMrrzdl9t6j1yb6eDpQqjHOFybfsHHBxc02LjnHf8AF638Vh18YWYhz2n4oI3EC0HyULTxMEEGL681k1cQXGTqbnvVy3tK2WnhXlqUZZz9f4yQLSpTb7mjOxuMNR+YzAPZHD+6xqtUkyTJ4+isOqLx1u/euXbbZdJzm8tvJNGpRWxMbPxeaszMbMa4Tyg3PyWfU6RMGaAbabgfstZ64ASSsJ2LLjy3BdfTdrammvoh47t79yS+mPzvgnpISllm47C2i6q6pmPAjlMiPRTC1PorWiqR+ppHiL/dbXK9b2PfK7SpyeXl5+uf7OZqYKFjSKoiLrFYIiIAiIgCIiAIiIAiIgCIiAIiIAiIgCIiAK3XoNe0tcJBsQq1aYcC06Gx3fJa3jcFWw3ap1HFk6EzHf8AdUtZqHRHqcOqPfjlfLw+ZLVBTeM4ZH7RwTqFTKbg3a7iBuPMf35CMxdjO5SlfHuqiHmbzBA1FpELAxFOxBXz3UTpdzdKaj4P8Z3alJRxPksUsVbKVjPloB3G08x+ei8kwYXjEuIp/wBQ9BP1SMd9i1HYuOxHZnuWXQxUhQfXbldw+KhvmFvKnKJnFE3VxNgFi1MXEDxWF+1zHNYFfG9pYhQOlJEhitoyYmw+au4SvN1rBrFzg2Tcye78+Sntm3IHD8/O4qxZSoxwiu98m89GaEA1XWa0G54nXyHzCltmYzrnvfENbDG/M/RatidrhzW0mWY0f5jvcfHQLx/1otZ1bTAkk8yePlor+m7QhpOmqKyllv8A7Sf9Lx8jm2aaVmZPl/Zf5Ntxm2mMsCCe+APHf4Sq7M2sKznACzQ3zOaY5WWhPxk7/wA+i2/ohhiKRefjNv5W2B85V/s/tHU6rU9MsKO7a8sbffBXv08Kq895PIiL05zwiIgCIiAIiIAiIgCIiAIiIAiIgCIqO0sgKq3WqNAh5AB4xEeKxauDqkdmuQf5Gx91r22KeIFqsPaNHZRHg4adxXM1mulp4OXs5P6Y+eH/AET1VKbx1IrtKjRBmnUaR+mdO47wo9xBESCsV4KxqzuK8Dc43WOcYqOe5cHcqi4rDeTGxzMjuRVnFVM1IRrJPlb7q7VxOYQTPf8AdYTj2QN1x6n7qxCPGeS4u4wqjz3EKxU2jHGbkjgRYgnQTuWPtDFw0kk27ObeOJsDw1OkcVCU/dM7ySd9z70gG/H7TbsU6dSWWaWW4J2ntlrT7w3wbxfjw1/LLHq7RbEk748JjT80UWfzvPl+f6bLmDeFZWmhyVnqu42LCRJIUrhsWPdBk7+A7+a1ChiS2Lkjh+fX/mYwGNaBI1N4+/noql+na3Jq7EzY6uNyDmVYZiSVG03OcZNys6iAO/gqDrUfUke5K7NpgvGecs9qNY4DmugYTb9GA0AsAAAkWAGmhMLn2HMCTZX249o4lbafXXaVv2SW/iilfQreTpP7fTiesb/mH3VyjXDxLbjuI+a07YG1XVH5KFAA/FVc4uDQd8QJJ3C090rcaFLK0NkmN5Mk8yV7LR6ieoh1tL5Z/vH8HFtr9m8FxERXiEIiIAiIgCIiAIiIAiIgCIiAIiIAqELGxO0qdP3ngctT5Ba7tbpRmBbT7I3mb+kwufqu0aNMn1PL8Fz/AK+ZNXROzhGP0hwDWGWPZAmacgOE37IP+2Y4Ab9fxdHMPz1V2own3Y9VH4g1G/C7wK8XqL1qbfaRios7dFThHGckViarmG680ceHAtcddF7xOPebGk53LLf0UZio/wC2+mf5XR46wrUIdSw0XOrBFbRxNi0m+a4MNjKYkakmREjTcrVOp9e+1t3PmdLncrJqveH1CWnKQ2BHPV3eSdfIkKjBA8vQRutx0tcgc+1GCUcHPuk3uZbQHGPprx1t/wAb15rME2tbiI8PyVbY/iSR9ePLzXutWmBNu7hp3XWUcuTZazX+vr8lkYavlM7t48Y+yxfzX8/PX23ifz8v58mykk9i1RYzZsPXLmgktY3lb53Ky6WNptEMlx4mY/O7zWt4VgdAdm5QOHGSIM/ONymMJhOAI7yPkuTdVGPLOtGTkSdNxdc+v2UnszZZrPDcwaN7nEAAcgdTyUdh8Id59VL4dhiNByXPlZGEk+V4Gs08bHR9mYBlGmGUx2Rv1JO9xO8lZa5/gcW+mZY8jlqD3jetho9LGADrGkcSBI74Nx6r0+j7a09i6Je4/t9f8nEt0tieVuT6K1h8S2o0OY4OB3i6urupprKKfAREWQEREAREQBERAEREARFbrVcvwk90fdAXFQhROL2piJilhHO/ifUpsb6Oc4+QWv7VwO1K4IJpsafhpvyyOboLj5xyUU7OnhN/IEztjamDww/ehmb9DWhzz4ajvMLTMV0kdiH5cNRbSbvce0QOJ+FvdBV1/Q6pTZnfQHPK4v8AGJmPBW6cAQAAOA09F5PtHVte46kvVL8+hfoplLfr28meu0BDqmY8Ya3yACxquEJvmPqVkmsRuHkfoViYvamXcG87n52XAh1N7HWhsYGIwdT4S7vJgLAr0XAfvMRAHA6LJrNfU7Re6N26fsFaweyBUeRuaJ490ZpA710YPpWZP7E+cmq12DrX5C59pBMMEzoJ1cTF7Ky9hDiCDYxG7UC0DTtAbvdHJbbtfoxnEsJDxYOJJjjHNay6mG1RRc1we2GXvN82YRpJjiSAuvp9RGyPu931K86+4x43/PwPgrbt/wCc1cIygB1rfEQLQYsIn3XHjPP3qEju8Qd43i2sbxuNpVo586cnkN5fn5Cvtb3+E6i+ouLE3F1Rt4i8xprBnfA13bp0mCVWkzMfUSDEkGLkwAY4A3CwySurBJ7FaRUERzBuIuLEaERuELcKTBuzeX3Wr7IYJzHtMIs4Zu+0GzRMAHhqpmnhgdC4jvJ+q4ms96Z069kTLKQ/i8wPqvYa0bz5j7qMptI0Dj4n7q+x7h8B8XH6rmuHmJGb1x3SRz/spno9SoVXZakh+5psD3HUnlbxWujEu5D+r7KQ2LsV2Jq3qtY1sEAFxeYgyLwIP/Cs6GGb4+6peTKd79x5eDotKkGiGgADQCw8gvat0KOVobJMCJcZJ5knUq4voS4OAERFkBERAEREAREQBERAEREAREQBR+N2DRq3cyDxbY/Y+KkEUdlULF0zSa8zaMnF5TNXrdCR8FUj+Zs+oI+S1vauzRTeWZ21I1hsAHhJJkrdukO1Oqpw09t9hyG8/Qd/JaO+l5/mq8f2tHTUT9nTHEu95e3lydXSyskuqT2I/FCyxtm1yyuDqD2XDlrPeNVm4mjAkrBwAPXNJsL+oMLmRacH6HTTWNzZThQSIUJt7oyKjHFgDarmw1+hDhYXF9LeK84nENmHvAI3XMcraKjNtMbLWEudBgmYEDidVFVC2DUoMLdYZp2I2RiKdNoFNpMgSJJgB0uJOkye4E8VYxtNzXONVhpgQAXTJbBHYymJ8bZvBdKwrA+m147QImfmvb9nMqMLHtDmncVfXaji/fj6+IcE1ycscWEAxJdfJPxEtdLnehi5nfAWR1Ds2+CT2iwhs9m5J1Nhy3XW5v6M06bsoaL9oGNYtfn81lUsJlFvI6HuU8u0Y/tRhVmt7GxDcP2XtOVxmRcTpLTv3W5LZ6WGY8BzYcDo5tj4rw7AU3yHNyzrwKjauzq2EJfSJdT1Mat7xo4c93JUZzjc8p4l58M2bUdieZQjfPJwn11V12HaRDm/X+4UVgulAdZ7fEW9Db1Wa7b9Ia5h/TI9CVTlVanjH0IJzUVlljGbNLe0wZm7xqR9wvWwMFVqVAKRDHNMtzPg+GpPcPJT1HZNR7BUpjM0jMC1zTI7puoh5LX6FrgZ3hwPIG4VuCtpad0Hj5ohc1NPpaOk4NzixucQ6BmEg333GqvKJ6O7X6+nc9ttnc+DvH5gqWXv6LI21xnB5TRw5xcZNMIiKY1CIiApKqojbXR/rxLK1Wg/9VJ5bP8AM0GHd9jzUbhNgY6hduP67+CtT7J/qBL2nzWMvwBtKLmmP9peMw1U0sRhKYcNwc9sji1xkOHMKo9so34Qz/5f/wA1C9RWtmzGTpSLlmI9r9YmWYem1v8AE5zj5jKAos+07G/9xn/1tUb1lS7xk7PK8PqgakCSAJO86DvXEMT06xj3OcMQ5ufVrLNEADsgyW6TY6krDxHSPEVWGnUr1HtLg6HOzXboQTceBUb10O5Mxk7454Gpjv52HqreJxbKYzPcGglrZJjtOIa0eJIC4D/1Wt1bqXWvLHxmaXEgwZ36Gd4VqrtWq5nVvqvcyZyuc5wkSJgnW581r+vj4DJ9ESvLazSSAQS2JEiRIkSN1rr59dtqv2D19XsDK053SBMwCDMSqjpPiG1ziG1nCq+zniO1IiCIgiwi1oELP66PgzOTuVfYTKlQ1Khc46AEwAOAiD6rC21syjRoPqNZcCG3d7ziGgxPErmWzfadjaNnPbWaGwBUF7CAczYJPGZnlqpnD+0o4imMNiKID3ta5tSm4OaT7wzN1ZobSYO4Ktd+llXOagurDe63zjxJ67JOUVl4MerTmCb8JurT8Nad/wBdymcBgzWflZreJtAEAn1HmpGt0Zca5pUx2Wtbme6wzGSYtrpZeVp099seuEds4/8AP7OzK+MXhs0h2Dvx4q1iMEGNJ+I2HjvWydLNlOwdEPLmuLiQAAYEbyZvqtc2VTc+l1jzJe4u7hAEDlIPmrNlN1Kzbt5CvUxnLpiWNn45+HdLDY6tPum3DceYWwYXpZReDPYePhOhP8LhY+MKIr4ZQjaMHxUbprv3lyWZNM3J9VzyHzJi32+ayMLimvJbo8XLdD3jiF4p0yGUyfjp06g7nNH1BHgo/pBTjq6rbEGJFjBE/MeqqSqxN1PYKxSSwTRpt/sbH+69MaW+7PcfutaG16oHvA94Ungqr6lJzzBa0htQAaB/uu/lkEHhY77a/pLHxuRyljkwNtbOa14ewZQ7Ubg7lyP0WCwxYiRvH1CnMW0kQSSFG18OWmCCCOOo5FWaptx37iOWOCX6KY7FUKhFCm6vS1dTkAgH4mgmWu7hB37o3fYO1f20VDUw5YGODMtQAnNEusRaxb6rX9h4d1TCsxFD/Hw5LCP+5TFwwjjlIA7o4RvOFrB7GvGjmhw7iJ+q9hocutKTysZ9V/rvRxLYqMtjxR2fTY7Mym1piJaALcLarIRF0VFR2SIs5CIiyAiIgCIiAxNp7JpYhnV1qbXt4EacwdWnmFzjpF7KXtLn4R2duopOMOHJrjZ2+JjvK6kiisphZ8SGD5zxmDqYcllWm6mXAO7YLSBxyndNp0WMCHbwvpN1MHcOC1jG+znC1nuqVGuzPeXnKcgv8MAab51neNFSnof+LMYOKdWRdVa6TexXSukXssEtODkTIc1zoiA45sxuZIa2I3zMStFxux6lI5azHsdGjmiRYHUGDrxIVK2mVfxIxgwQ5Uc7crj6Ua2Voi991lAYwGuynkrdZkXAnkrppW/PJUYYTILLri29XdnYkU6zCbAZhP8ASb+a81aeXtDTf91bdSzHNuastKSafDNotxaaLuN2zV67rqdR9NzQWMLSWlrSIgRoTMnvXYPZ108/bmmlWAbXYJMCGubYZhwdMyBYLinV5jyHqpnopth2ExPXsaHZWuaQd4duBixtqOB4q3prfZYj3GXJt5Zv/tbrn91TFzBMc3GB8lD4OhkpsZ+hob3wI+au9KNqDE4mlUjs5GuF5i0+NzKw6+020wN7joPqVyu1pu21QidDSdMIucj1jhDY3n8JUQaN1foVS/M5xkyPWYA4aK71dvFUIp1+6y7C1Tj1I3XFsaNl4SoRcNpMnk5twfEBaztq7GDmfS31WwbbBZsvC0ne87K6OQa4/wDs1ayWF5A1JhoHM2A81b7RivbxkuelZ9cEWnfuv1ZZr4QsgHe1jx3Pa14+ceC2r2cUwalZpEg02gg3BEkXG/VXOl+wDTbSqC4axtF5A/TZh8bjwHFXvZ3Q/eVnfwsHmXn6K1RS6tcoP1+xpZZ10N/nJh7f2N+z1YE9W+7Dw4sPMbuIjgVsQ6M0MTQpOqNh/VMGdhLTZo8HRzBUj0h2d12He0CXAZmfzNuPO4/qWJ0MxJfhGz8JLR3a/WPBX6tJCnVSjj3ZrPllPf8AkqytlOtPO6PfRvo7+yCo3PnDyCLRECLjjz9FNAIi69dca4qMVsVZScnlhERbmAiIgCIiAIiIAiIgCIiALB2tseliWZKrZAOYQSIMETIPPuWciw0msMHJukPQJ9KocgzUzo8lgjk7M5onhxWsYzZwAyiJ3mQ7jpl/Lru+P2eyvTNOq3M06jTuIIuCtWxfsxokfu6tRh5w8HwsfVcy7Rb5rX3/AD+QcgdhjvIA/OCs54mDPK63zbPs3xNO7AKwgk5YaQZNg1xvaDbnwvHYL2b42o69IUxOr3NAHOGkk+SqewsTw4mDWqFcHsnfa/NXsNgv3WZzSRmdTndmaASJ4w5vmuvYb2cYf9ibha3bLS53WgZXhztSw3gRAgyDF1qGyKX/AE3FVMBjgH4bExlqGQ0wYa4/pvAcPhMGYuZ3pHHGXz9mMGqGgIiSPL7K09toGi3bpR0BqUZqUAalLWNXts4uJAEFojXW4tvWpYOnmrU2zq9o/wBQlU5VzhLpka7lzpBi3Unta03DWs7uyBoszCbMfXxDKLBLjlE8AAMzj3XKjtsA1cYxovLwI5uIXX+iXRJuGmq/tVnzJ1DWmDkb5CTv7lbhp1a/5ZI28YLG1uiTGbPNKiCTSPWgmMziJLpIAklpIHcAtc6JbB/aKsuH7qmZdwcdQz5E8u9dPWDs3AU8NT6tphuZ7hNvecXR4Ax3AKxdoIWWxm+F3enBNC5wg4o1n2h0jNA/D+8b49kj0B8lh9CdkdZW61w7NLTm86eQv3kLY+l2zX16LWsiRUa4k2AEOaSeQzT3ArDPSLBbOpCk/ENzNu4N7Ty46ktbMTwO6FXlo+rW+1l8KSfz/NyRXdNPSuTZMVhm1GOY4S1wLT3FQ/RTYrsOx4f7xeRPFrbNPjc/1LWa3tqwwJy0K7hxim2eOr5WRT9smCMS2sJAn92DB3izrxyXQfsZTVjayv7Kym0nHxN7XijQawQ1oaLmAIF7nRaVS9sGBIJPXNvABpySI17JIjdrPJbPsjpBQxVM1KNQOYDlJgt7QAJHaA3EKZSjLhmpIoqAqq3AREQBERAEREAREQBERAEREAREQBERAEREAUB006MNx2FdTgdY3t0ncHgWHcdD38lPosNJrDBo/sv6SOr0XYatPXYeG9rUsuBPNpBae5vFTHSgClh6jmU2DP77oAJO7QS4960rpVWOzds08WBFKuP3kaEGG1fEdl/eth9pm1AzCNAPvum28AW/3BVnLFck+V+Iyc76K0uu2tTsSA8utwaCfsu7hcb9kGHzYypU/Sw+biPoCuyrOmWIBhcP9pfRmrh8S6tLnUazy5ri4nK90lzDwvJHEdxXb3GFrO3ekWBq4WuypUY8NYc9ImKk7hkdDmuzFsWsYUlsVKOM4MHCjjKmXJ1jsv6ZMSdbLHyAWWS5llayfh/uuM5t8mhbIG5eSrvV81QU0yYLYVY5KpHAKvVuP/CzkwSezOk2Jw7s1Ku8HLkEnOA21g18ge6NAtz2R7YqrS1uIpNe0NguZIeXCO0ZdlvcmAPBc5yHiq5T+FSRunHhmcn0H0e6a4fGNljwx0kCm9zBUIG/K1xMa+SngV8wRxAPIrovRn2svpnLi25mQA00mNaW7riQC2IsBKuVapS2lsbKR1tFibM2pTxFMVaLw9hkBwkaGDqAdQstXTYIiIAiIgCIiAIkq1ia2RhcdAgLma8KqitvbZZhWsq1CQ3PkcQCbODrwBOoC1faHtZpAjqaT33M5oZYb2+8fMBRTuhD4mMnjbftWGGrVKJwzi6m+LuySy8OEg30jiOGiiK3trfL8uGbB/wyXmR/OAIO/Qha302263G1BWbS6ogZT2sxdwc6wAI0+q1QtK589VLqfS9jXJ0VntmxHVFpo0jU3P7QHI5OPiprY/tjpvcxteiacg56gOZoI0IbGbL6jmuO5l7D7LC1Ni5YyfS+yNvUMUwvoVA8AwYsQeYNws9fM2xtv1MNWbVpOLXDyI4HiF2foh7R6eLysqAU6ptYy0nlOhO4eqvVXqez5Mpnj2s7I67AGoB2qLg8HflPZd8wf6VybHdIn1sJSovN6XYE6lgu3ynL3NC+g9rYcVKFVjrhzHA+IK+asXh+2eAP9ioNSsS9TeLOs+xjAxQq1T8Tw0dzR9yV0da/0C2d1Oz6DSIJbnPe/tfVV6W9LWYKnPvVXWp0xqTpJi8TwuTYK1DEILJqZu3OkNHCU89Z8cALuceDRv79BvIXN8ds/FbZqCrTotoUogVH2zDcZjNVNzGjRcA6zPbA6Evr1P2zaXbqOu2i73WDVucaEj9Gg3ydN7AWri7Pi48Acb2t7I8VTvSeyuO/q3f5XHL/AKlrGM6L4qn/AImGqtA35HEf5gCPVfRcqG2n0vwtCc1VpcPgZ23TwgaeJCilpId2xg+ejTIPA+RVCHC66xtjp1h8TSdTq4Vz2kiAXAREEOzAyDM2Hne0l0X2NgcXhv8A4TGhjiztCXG0yakBzjfzVf8AS5eFJGDipqcvJeSxp3+a7jivZTgXtIax9M3u2o4xPJ8iB3KDxfsTYf8ACxT28nsa71aW/JYekmuBg5UcLF/+PNeerC3baPsmxdEZmvovaN+c0/POAPVa5V2NVaSDkcRwex3+ppv5qGVU48o1wRwI3Sqg/kLIq4J7LupuaBvgkf5tFYzcwfzeommYwbB0b6b4jCOblqF9JutFxlpbMkNmchuTI3m86LuOxdsMxNFtVjmGQMwY8PDXQCWkjeNNy+cGtKlNg7crYOr1tF0Gwc03a9v6XD66jcrNGpcNpcGyZ9FSi0XC+1zClgNRlVj47TQ3OAeTgRI8Ai6Xtq/FG2TeX6KzhnEgzxPzVUUoLyIiGS1R1d/N/wCrSsDpOf8A+LEf+J/+0oijn8D9DKOTdOnE46pJns0tedJhPqtfeNERcG7/AOkvUiZQfQ/JRlVEWqCMbEfT6qlDUfm5EUy4Mo9PWf0eP74dxRFtDlA79sqoXbOaXEuJomSTJPZOpK4FX1d3/VVRXdVzE3R9H4AfuWfyN+S5zhO30jdn7WXOW5r5S1gyxOkSYjSURWLf2+oR04Ly/REVgwzi3SnaNV2Kcx1V7mfpLnFuvAmFHsYOCIqVvxGDIoNHBdA9lTR+wkxc1qkneYgCTvVESn4wbovFY9k9xRFdMnzftvaFSrXf1lR74Ns7nOjukrAGqoi4Fz99mCb2FjajfdqPFyLOItbgV0qls2lV2e+pVpMqPAdDnsa5wtuLhIRFe0+8d/AHIsUIe6LXPzV3BCajQbidD3FEVD9xr3kx+ys/Q3yCIinwj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AutoShape 4" descr="data:image/jpeg;base64,/9j/4AAQSkZJRgABAQAAAQABAAD/2wCEAAkGBhQSEBUSEhIWFRUVFxcUFxcXGBgXGhoWFhkXFxcYGBgXHCYeFxslGxYXHy8gIycpLCwsFR8xNTAqNScrLCkBCQoKDgwOGQ8PGiwlHyQsNC0wLC4sLC0qNC8sKSwtLCwtLCwsLCw0LC8sLCwtLCwsKSw0LCksLCwsLCwsLCwsLP/AABEIAMIBAwMBIgACEQEDEQH/xAAcAAEAAQUBAQAAAAAAAAAAAAAABQEDBAYHAgj/xABCEAABAwIDBAcHAQYFBAMBAAABAAIRAyEEEjEFQVFhBhMicYGRoQcyQrHB0fBSFCNicoLhM5KisvEVU3PCNJPjJP/EABsBAQACAwEBAAAAAAAAAAAAAAADBAECBQYH/8QAMhEAAgIBAwEFBwQCAwEAAAAAAAECAxEEITESBUFRYXETIjKBkaHwFEKxwdHhUmLxM//aAAwDAQACEQMRAD8A7hKqqIgKovMpKyYyekVAVVYMhERAEREAREQBESUARW67yGkiJAJvyWDg9ttqGADMSBxI3d6gs1FdclCbw3x5myhJptLgkkVrDYlr2hzTIP5puXplUGYIMGD3jcpVJSSafJhpo9oqFyxq20mNqBhMEieQ4Sd0rWdsK1mbS7twk3wZSLHdiIqhm5zSR3g/UH0WQtlJPOO4YwERFsYCIiAIiIAiIgCIiAIiIAvBXtUIWTDPCqFXKkIa4KhVRFg3QREQBERAERRm0tqPpCeqtMBxcI5WF1DddCmDnPheTf8ABtGLk8IkOtE5ZE6xvjjHBQHSJxbVa5pg5dRbesbGbV65vaYA4XY9pILT9uKwqu1jUDW1NRIzcdNefPn5+X7S7Vp1FEq63vs1z48eTOhRp5RmpMzhtlwpva4zmEA8JsfBRtOrBkGCF4xPunu+V1iMrrzdl9t6j1yb6eDpQqjHOFybfsHHBxc02LjnHf8AF638Vh18YWYhz2n4oI3EC0HyULTxMEEGL681k1cQXGTqbnvVy3tK2WnhXlqUZZz9f4yQLSpTb7mjOxuMNR+YzAPZHD+6xqtUkyTJ4+isOqLx1u/euXbbZdJzm8tvJNGpRWxMbPxeaszMbMa4Tyg3PyWfU6RMGaAbabgfstZ64ASSsJ2LLjy3BdfTdrammvoh47t79yS+mPzvgnpISllm47C2i6q6pmPAjlMiPRTC1PorWiqR+ppHiL/dbXK9b2PfK7SpyeXl5+uf7OZqYKFjSKoiLrFYIiIAiIgCIiAIiIAiIgCIiAIiIAiIgCIiAK3XoNe0tcJBsQq1aYcC06Gx3fJa3jcFWw3ap1HFk6EzHf8AdUtZqHRHqcOqPfjlfLw+ZLVBTeM4ZH7RwTqFTKbg3a7iBuPMf35CMxdjO5SlfHuqiHmbzBA1FpELAxFOxBXz3UTpdzdKaj4P8Z3alJRxPksUsVbKVjPloB3G08x+ei8kwYXjEuIp/wBQ9BP1SMd9i1HYuOxHZnuWXQxUhQfXbldw+KhvmFvKnKJnFE3VxNgFi1MXEDxWF+1zHNYFfG9pYhQOlJEhitoyYmw+au4SvN1rBrFzg2Tcye78+Sntm3IHD8/O4qxZSoxwiu98m89GaEA1XWa0G54nXyHzCltmYzrnvfENbDG/M/RatidrhzW0mWY0f5jvcfHQLx/1otZ1bTAkk8yePlor+m7QhpOmqKyllv8A7Sf9Lx8jm2aaVmZPl/Zf5Ntxm2mMsCCe+APHf4Sq7M2sKznACzQ3zOaY5WWhPxk7/wA+i2/ohhiKRefjNv5W2B85V/s/tHU6rU9MsKO7a8sbffBXv08Kq895PIiL05zwiIgCIiAIiIAiIgCIiAIiIAiIgCIqO0sgKq3WqNAh5AB4xEeKxauDqkdmuQf5Gx91r22KeIFqsPaNHZRHg4adxXM1mulp4OXs5P6Y+eH/AET1VKbx1IrtKjRBmnUaR+mdO47wo9xBESCsV4KxqzuK8Dc43WOcYqOe5cHcqi4rDeTGxzMjuRVnFVM1IRrJPlb7q7VxOYQTPf8AdYTj2QN1x6n7qxCPGeS4u4wqjz3EKxU2jHGbkjgRYgnQTuWPtDFw0kk27ObeOJsDw1OkcVCU/dM7ySd9z70gG/H7TbsU6dSWWaWW4J2ntlrT7w3wbxfjw1/LLHq7RbEk748JjT80UWfzvPl+f6bLmDeFZWmhyVnqu42LCRJIUrhsWPdBk7+A7+a1ChiS2Lkjh+fX/mYwGNaBI1N4+/noql+na3Jq7EzY6uNyDmVYZiSVG03OcZNys6iAO/gqDrUfUke5K7NpgvGecs9qNY4DmugYTb9GA0AsAAAkWAGmhMLn2HMCTZX249o4lbafXXaVv2SW/iilfQreTpP7fTiesb/mH3VyjXDxLbjuI+a07YG1XVH5KFAA/FVc4uDQd8QJJ3C090rcaFLK0NkmN5Mk8yV7LR6ieoh1tL5Z/vH8HFtr9m8FxERXiEIiIAiIgCIiAIiIAiIgCIiAIiIAqELGxO0qdP3ngctT5Ba7tbpRmBbT7I3mb+kwufqu0aNMn1PL8Fz/AK+ZNXROzhGP0hwDWGWPZAmacgOE37IP+2Y4Ab9fxdHMPz1V2own3Y9VH4g1G/C7wK8XqL1qbfaRios7dFThHGckViarmG680ceHAtcddF7xOPebGk53LLf0UZio/wC2+mf5XR46wrUIdSw0XOrBFbRxNi0m+a4MNjKYkakmREjTcrVOp9e+1t3PmdLncrJqveH1CWnKQ2BHPV3eSdfIkKjBA8vQRutx0tcgc+1GCUcHPuk3uZbQHGPprx1t/wAb15rME2tbiI8PyVbY/iSR9ePLzXutWmBNu7hp3XWUcuTZazX+vr8lkYavlM7t48Y+yxfzX8/PX23ifz8v58mykk9i1RYzZsPXLmgktY3lb53Ky6WNptEMlx4mY/O7zWt4VgdAdm5QOHGSIM/ONymMJhOAI7yPkuTdVGPLOtGTkSdNxdc+v2UnszZZrPDcwaN7nEAAcgdTyUdh8Id59VL4dhiNByXPlZGEk+V4Gs08bHR9mYBlGmGUx2Rv1JO9xO8lZa5/gcW+mZY8jlqD3jetho9LGADrGkcSBI74Nx6r0+j7a09i6Je4/t9f8nEt0tieVuT6K1h8S2o0OY4OB3i6urupprKKfAREWQEREAREQBERAEREARFbrVcvwk90fdAXFQhROL2piJilhHO/ifUpsb6Oc4+QWv7VwO1K4IJpsafhpvyyOboLj5xyUU7OnhN/IEztjamDww/ehmb9DWhzz4ajvMLTMV0kdiH5cNRbSbvce0QOJ+FvdBV1/Q6pTZnfQHPK4v8AGJmPBW6cAQAAOA09F5PtHVte46kvVL8+hfoplLfr28meu0BDqmY8Ya3yACxquEJvmPqVkmsRuHkfoViYvamXcG87n52XAh1N7HWhsYGIwdT4S7vJgLAr0XAfvMRAHA6LJrNfU7Re6N26fsFaweyBUeRuaJ490ZpA710YPpWZP7E+cmq12DrX5C59pBMMEzoJ1cTF7Ky9hDiCDYxG7UC0DTtAbvdHJbbtfoxnEsJDxYOJJjjHNay6mG1RRc1we2GXvN82YRpJjiSAuvp9RGyPu931K86+4x43/PwPgrbt/wCc1cIygB1rfEQLQYsIn3XHjPP3qEju8Qd43i2sbxuNpVo586cnkN5fn5Cvtb3+E6i+ouLE3F1Rt4i8xprBnfA13bp0mCVWkzMfUSDEkGLkwAY4A3CwySurBJ7FaRUERzBuIuLEaERuELcKTBuzeX3Wr7IYJzHtMIs4Zu+0GzRMAHhqpmnhgdC4jvJ+q4ms96Z069kTLKQ/i8wPqvYa0bz5j7qMptI0Dj4n7q+x7h8B8XH6rmuHmJGb1x3SRz/spno9SoVXZakh+5psD3HUnlbxWujEu5D+r7KQ2LsV2Jq3qtY1sEAFxeYgyLwIP/Cs6GGb4+6peTKd79x5eDotKkGiGgADQCw8gvat0KOVobJMCJcZJ5knUq4voS4OAERFkBERAEREAREQBERAEREAREQBR+N2DRq3cyDxbY/Y+KkEUdlULF0zSa8zaMnF5TNXrdCR8FUj+Zs+oI+S1vauzRTeWZ21I1hsAHhJJkrdukO1Oqpw09t9hyG8/Qd/JaO+l5/mq8f2tHTUT9nTHEu95e3lydXSyskuqT2I/FCyxtm1yyuDqD2XDlrPeNVm4mjAkrBwAPXNJsL+oMLmRacH6HTTWNzZThQSIUJt7oyKjHFgDarmw1+hDhYXF9LeK84nENmHvAI3XMcraKjNtMbLWEudBgmYEDidVFVC2DUoMLdYZp2I2RiKdNoFNpMgSJJgB0uJOkye4E8VYxtNzXONVhpgQAXTJbBHYymJ8bZvBdKwrA+m147QImfmvb9nMqMLHtDmncVfXaji/fj6+IcE1ycscWEAxJdfJPxEtdLnehi5nfAWR1Ds2+CT2iwhs9m5J1Nhy3XW5v6M06bsoaL9oGNYtfn81lUsJlFvI6HuU8u0Y/tRhVmt7GxDcP2XtOVxmRcTpLTv3W5LZ6WGY8BzYcDo5tj4rw7AU3yHNyzrwKjauzq2EJfSJdT1Mat7xo4c93JUZzjc8p4l58M2bUdieZQjfPJwn11V12HaRDm/X+4UVgulAdZ7fEW9Db1Wa7b9Ia5h/TI9CVTlVanjH0IJzUVlljGbNLe0wZm7xqR9wvWwMFVqVAKRDHNMtzPg+GpPcPJT1HZNR7BUpjM0jMC1zTI7puoh5LX6FrgZ3hwPIG4VuCtpad0Hj5ohc1NPpaOk4NzixucQ6BmEg333GqvKJ6O7X6+nc9ttnc+DvH5gqWXv6LI21xnB5TRw5xcZNMIiKY1CIiApKqojbXR/rxLK1Wg/9VJ5bP8AM0GHd9jzUbhNgY6hduP67+CtT7J/qBL2nzWMvwBtKLmmP9peMw1U0sRhKYcNwc9sji1xkOHMKo9so34Qz/5f/wA1C9RWtmzGTpSLlmI9r9YmWYem1v8AE5zj5jKAos+07G/9xn/1tUb1lS7xk7PK8PqgakCSAJO86DvXEMT06xj3OcMQ5ufVrLNEADsgyW6TY6krDxHSPEVWGnUr1HtLg6HOzXboQTceBUb10O5Mxk7454Gpjv52HqreJxbKYzPcGglrZJjtOIa0eJIC4D/1Wt1bqXWvLHxmaXEgwZ36Gd4VqrtWq5nVvqvcyZyuc5wkSJgnW581r+vj4DJ9ESvLazSSAQS2JEiRIkSN1rr59dtqv2D19XsDK053SBMwCDMSqjpPiG1ziG1nCq+zniO1IiCIgiwi1oELP66PgzOTuVfYTKlQ1Khc46AEwAOAiD6rC21syjRoPqNZcCG3d7ziGgxPErmWzfadjaNnPbWaGwBUF7CAczYJPGZnlqpnD+0o4imMNiKID3ta5tSm4OaT7wzN1ZobSYO4Ktd+llXOagurDe63zjxJ67JOUVl4MerTmCb8JurT8Nad/wBdymcBgzWflZreJtAEAn1HmpGt0Zca5pUx2Wtbme6wzGSYtrpZeVp099seuEds4/8AP7OzK+MXhs0h2Dvx4q1iMEGNJ+I2HjvWydLNlOwdEPLmuLiQAAYEbyZvqtc2VTc+l1jzJe4u7hAEDlIPmrNlN1Kzbt5CvUxnLpiWNn45+HdLDY6tPum3DceYWwYXpZReDPYePhOhP8LhY+MKIr4ZQjaMHxUbprv3lyWZNM3J9VzyHzJi32+ayMLimvJbo8XLdD3jiF4p0yGUyfjp06g7nNH1BHgo/pBTjq6rbEGJFjBE/MeqqSqxN1PYKxSSwTRpt/sbH+69MaW+7PcfutaG16oHvA94Ungqr6lJzzBa0htQAaB/uu/lkEHhY77a/pLHxuRyljkwNtbOa14ewZQ7Ubg7lyP0WCwxYiRvH1CnMW0kQSSFG18OWmCCCOOo5FWaptx37iOWOCX6KY7FUKhFCm6vS1dTkAgH4mgmWu7hB37o3fYO1f20VDUw5YGODMtQAnNEusRaxb6rX9h4d1TCsxFD/Hw5LCP+5TFwwjjlIA7o4RvOFrB7GvGjmhw7iJ+q9hocutKTysZ9V/rvRxLYqMtjxR2fTY7Mym1piJaALcLarIRF0VFR2SIs5CIiyAiIgCIiAxNp7JpYhnV1qbXt4EacwdWnmFzjpF7KXtLn4R2duopOMOHJrjZ2+JjvK6kiisphZ8SGD5zxmDqYcllWm6mXAO7YLSBxyndNp0WMCHbwvpN1MHcOC1jG+znC1nuqVGuzPeXnKcgv8MAab51neNFSnof+LMYOKdWRdVa6TexXSukXssEtODkTIc1zoiA45sxuZIa2I3zMStFxux6lI5azHsdGjmiRYHUGDrxIVK2mVfxIxgwQ5Uc7crj6Ua2Voi991lAYwGuynkrdZkXAnkrppW/PJUYYTILLri29XdnYkU6zCbAZhP8ASb+a81aeXtDTf91bdSzHNuastKSafDNotxaaLuN2zV67rqdR9NzQWMLSWlrSIgRoTMnvXYPZ108/bmmlWAbXYJMCGubYZhwdMyBYLinV5jyHqpnopth2ExPXsaHZWuaQd4duBixtqOB4q3prfZYj3GXJt5Zv/tbrn91TFzBMc3GB8lD4OhkpsZ+hob3wI+au9KNqDE4mlUjs5GuF5i0+NzKw6+020wN7joPqVyu1pu21QidDSdMIucj1jhDY3n8JUQaN1foVS/M5xkyPWYA4aK71dvFUIp1+6y7C1Tj1I3XFsaNl4SoRcNpMnk5twfEBaztq7GDmfS31WwbbBZsvC0ne87K6OQa4/wDs1ayWF5A1JhoHM2A81b7RivbxkuelZ9cEWnfuv1ZZr4QsgHe1jx3Pa14+ceC2r2cUwalZpEg02gg3BEkXG/VXOl+wDTbSqC4axtF5A/TZh8bjwHFXvZ3Q/eVnfwsHmXn6K1RS6tcoP1+xpZZ10N/nJh7f2N+z1YE9W+7Dw4sPMbuIjgVsQ6M0MTQpOqNh/VMGdhLTZo8HRzBUj0h2d12He0CXAZmfzNuPO4/qWJ0MxJfhGz8JLR3a/WPBX6tJCnVSjj3ZrPllPf8AkqytlOtPO6PfRvo7+yCo3PnDyCLRECLjjz9FNAIi69dca4qMVsVZScnlhERbmAiIgCIiAIiIAiIgCIiALB2tseliWZKrZAOYQSIMETIPPuWciw0msMHJukPQJ9KocgzUzo8lgjk7M5onhxWsYzZwAyiJ3mQ7jpl/Lru+P2eyvTNOq3M06jTuIIuCtWxfsxokfu6tRh5w8HwsfVcy7Rb5rX3/AD+QcgdhjvIA/OCs54mDPK63zbPs3xNO7AKwgk5YaQZNg1xvaDbnwvHYL2b42o69IUxOr3NAHOGkk+SqewsTw4mDWqFcHsnfa/NXsNgv3WZzSRmdTndmaASJ4w5vmuvYb2cYf9ibha3bLS53WgZXhztSw3gRAgyDF1qGyKX/AE3FVMBjgH4bExlqGQ0wYa4/pvAcPhMGYuZ3pHHGXz9mMGqGgIiSPL7K09toGi3bpR0BqUZqUAalLWNXts4uJAEFojXW4tvWpYOnmrU2zq9o/wBQlU5VzhLpka7lzpBi3Unta03DWs7uyBoszCbMfXxDKLBLjlE8AAMzj3XKjtsA1cYxovLwI5uIXX+iXRJuGmq/tVnzJ1DWmDkb5CTv7lbhp1a/5ZI28YLG1uiTGbPNKiCTSPWgmMziJLpIAklpIHcAtc6JbB/aKsuH7qmZdwcdQz5E8u9dPWDs3AU8NT6tphuZ7hNvecXR4Ax3AKxdoIWWxm+F3enBNC5wg4o1n2h0jNA/D+8b49kj0B8lh9CdkdZW61w7NLTm86eQv3kLY+l2zX16LWsiRUa4k2AEOaSeQzT3ArDPSLBbOpCk/ENzNu4N7Ty46ktbMTwO6FXlo+rW+1l8KSfz/NyRXdNPSuTZMVhm1GOY4S1wLT3FQ/RTYrsOx4f7xeRPFrbNPjc/1LWa3tqwwJy0K7hxim2eOr5WRT9smCMS2sJAn92DB3izrxyXQfsZTVjayv7Kym0nHxN7XijQawQ1oaLmAIF7nRaVS9sGBIJPXNvABpySI17JIjdrPJbPsjpBQxVM1KNQOYDlJgt7QAJHaA3EKZSjLhmpIoqAqq3AREQBERAEREAREQBERAEREAREQBERAEREAUB006MNx2FdTgdY3t0ncHgWHcdD38lPosNJrDBo/sv6SOr0XYatPXYeG9rUsuBPNpBae5vFTHSgClh6jmU2DP77oAJO7QS4960rpVWOzds08WBFKuP3kaEGG1fEdl/eth9pm1AzCNAPvum28AW/3BVnLFck+V+Iyc76K0uu2tTsSA8utwaCfsu7hcb9kGHzYypU/Sw+biPoCuyrOmWIBhcP9pfRmrh8S6tLnUazy5ri4nK90lzDwvJHEdxXb3GFrO3ekWBq4WuypUY8NYc9ImKk7hkdDmuzFsWsYUlsVKOM4MHCjjKmXJ1jsv6ZMSdbLHyAWWS5llayfh/uuM5t8mhbIG5eSrvV81QU0yYLYVY5KpHAKvVuP/CzkwSezOk2Jw7s1Ku8HLkEnOA21g18ge6NAtz2R7YqrS1uIpNe0NguZIeXCO0ZdlvcmAPBc5yHiq5T+FSRunHhmcn0H0e6a4fGNljwx0kCm9zBUIG/K1xMa+SngV8wRxAPIrovRn2svpnLi25mQA00mNaW7riQC2IsBKuVapS2lsbKR1tFibM2pTxFMVaLw9hkBwkaGDqAdQstXTYIiIAiIgCIiAIkq1ia2RhcdAgLma8KqitvbZZhWsq1CQ3PkcQCbODrwBOoC1faHtZpAjqaT33M5oZYb2+8fMBRTuhD4mMnjbftWGGrVKJwzi6m+LuySy8OEg30jiOGiiK3trfL8uGbB/wyXmR/OAIO/Qha302263G1BWbS6ogZT2sxdwc6wAI0+q1QtK589VLqfS9jXJ0VntmxHVFpo0jU3P7QHI5OPiprY/tjpvcxteiacg56gOZoI0IbGbL6jmuO5l7D7LC1Ni5YyfS+yNvUMUwvoVA8AwYsQeYNws9fM2xtv1MNWbVpOLXDyI4HiF2foh7R6eLysqAU6ptYy0nlOhO4eqvVXqez5Mpnj2s7I67AGoB2qLg8HflPZd8wf6VybHdIn1sJSovN6XYE6lgu3ynL3NC+g9rYcVKFVjrhzHA+IK+asXh+2eAP9ioNSsS9TeLOs+xjAxQq1T8Tw0dzR9yV0da/0C2d1Oz6DSIJbnPe/tfVV6W9LWYKnPvVXWp0xqTpJi8TwuTYK1DEILJqZu3OkNHCU89Z8cALuceDRv79BvIXN8ds/FbZqCrTotoUogVH2zDcZjNVNzGjRcA6zPbA6Evr1P2zaXbqOu2i73WDVucaEj9Gg3ydN7AWri7Pi48Acb2t7I8VTvSeyuO/q3f5XHL/AKlrGM6L4qn/AImGqtA35HEf5gCPVfRcqG2n0vwtCc1VpcPgZ23TwgaeJCilpId2xg+ejTIPA+RVCHC66xtjp1h8TSdTq4Vz2kiAXAREEOzAyDM2Hne0l0X2NgcXhv8A4TGhjiztCXG0yakBzjfzVf8AS5eFJGDipqcvJeSxp3+a7jivZTgXtIax9M3u2o4xPJ8iB3KDxfsTYf8ACxT28nsa71aW/JYekmuBg5UcLF/+PNeerC3baPsmxdEZmvovaN+c0/POAPVa5V2NVaSDkcRwex3+ppv5qGVU48o1wRwI3Sqg/kLIq4J7LupuaBvgkf5tFYzcwfzeommYwbB0b6b4jCOblqF9JutFxlpbMkNmchuTI3m86LuOxdsMxNFtVjmGQMwY8PDXQCWkjeNNy+cGtKlNg7crYOr1tF0Gwc03a9v6XD66jcrNGpcNpcGyZ9FSi0XC+1zClgNRlVj47TQ3OAeTgRI8Ai6Xtq/FG2TeX6KzhnEgzxPzVUUoLyIiGS1R1d/N/wCrSsDpOf8A+LEf+J/+0oijn8D9DKOTdOnE46pJns0tedJhPqtfeNERcG7/AOkvUiZQfQ/JRlVEWqCMbEfT6qlDUfm5EUy4Mo9PWf0eP74dxRFtDlA79sqoXbOaXEuJomSTJPZOpK4FX1d3/VVRXdVzE3R9H4AfuWfyN+S5zhO30jdn7WXOW5r5S1gyxOkSYjSURWLf2+oR04Ly/REVgwzi3SnaNV2Kcx1V7mfpLnFuvAmFHsYOCIqVvxGDIoNHBdA9lTR+wkxc1qkneYgCTvVESn4wbovFY9k9xRFdMnzftvaFSrXf1lR74Ns7nOjukrAGqoi4Fz99mCb2FjajfdqPFyLOItbgV0qls2lV2e+pVpMqPAdDnsa5wtuLhIRFe0+8d/AHIsUIe6LXPzV3BCajQbidD3FEVD9xr3kx+ys/Q3yCIinwjY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667776167"/>
              </p:ext>
            </p:extLst>
          </p:nvPr>
        </p:nvGraphicFramePr>
        <p:xfrm>
          <a:off x="683568" y="1412776"/>
          <a:ext cx="4370377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528395" y="2279339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ALKOLSÜZ İÇECEKLER,GAZLANDIRILMIŞ MEYVA SULARI KOLALAR DOĞAL KAYNAK SULARI MADEN SULARI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8395" y="4005064"/>
            <a:ext cx="880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prstClr val="white"/>
                </a:solidFill>
              </a:rPr>
              <a:t>Genellikle darboğaz </a:t>
            </a:r>
            <a:r>
              <a:rPr lang="tr-TR" sz="2400" b="1" dirty="0">
                <a:solidFill>
                  <a:prstClr val="white"/>
                </a:solidFill>
              </a:rPr>
              <a:t>dolum </a:t>
            </a:r>
            <a:r>
              <a:rPr lang="tr-TR" sz="2400" b="1" dirty="0" smtClean="0">
                <a:solidFill>
                  <a:prstClr val="white"/>
                </a:solidFill>
              </a:rPr>
              <a:t>hattı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prstClr val="white"/>
                </a:solidFill>
              </a:rPr>
              <a:t>K </a:t>
            </a:r>
            <a:r>
              <a:rPr lang="tr-TR" sz="2400" b="1" dirty="0">
                <a:solidFill>
                  <a:prstClr val="white"/>
                </a:solidFill>
              </a:rPr>
              <a:t>(litre/yıl)= A (Adet/saat) x B(litre/adet) x 8 x 300 x </a:t>
            </a:r>
            <a:r>
              <a:rPr lang="tr-TR" sz="2400" b="1" dirty="0" smtClean="0">
                <a:solidFill>
                  <a:prstClr val="white"/>
                </a:solidFill>
              </a:rPr>
              <a:t>R 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prstClr val="white"/>
                </a:solidFill>
              </a:rPr>
              <a:t>R= % 75 (Dönüşümlü ambalaj)</a:t>
            </a: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prstClr val="white"/>
                </a:solidFill>
              </a:rPr>
              <a:t>R= % 90 (Dönüşümsüz </a:t>
            </a:r>
            <a:r>
              <a:rPr lang="tr-TR" sz="2400" b="1" dirty="0" smtClean="0">
                <a:solidFill>
                  <a:prstClr val="white"/>
                </a:solidFill>
              </a:rPr>
              <a:t>ambalaj</a:t>
            </a:r>
            <a:endParaRPr lang="tr-TR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187188584"/>
              </p:ext>
            </p:extLst>
          </p:nvPr>
        </p:nvGraphicFramePr>
        <p:xfrm>
          <a:off x="528395" y="3415710"/>
          <a:ext cx="2548198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471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Metin kutusu 11"/>
          <p:cNvSpPr txBox="1"/>
          <p:nvPr/>
        </p:nvSpPr>
        <p:spPr>
          <a:xfrm>
            <a:off x="251520" y="1988840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3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rgbClr val="FFFF00"/>
                </a:solidFill>
              </a:rPr>
              <a:t>Şeker </a:t>
            </a:r>
            <a:r>
              <a:rPr lang="tr-TR" sz="2400" b="1" dirty="0">
                <a:solidFill>
                  <a:srgbClr val="FFFF00"/>
                </a:solidFill>
              </a:rPr>
              <a:t>Miktarı </a:t>
            </a:r>
          </a:p>
          <a:p>
            <a:pPr>
              <a:lnSpc>
                <a:spcPts val="3300"/>
              </a:lnSpc>
              <a:buClr>
                <a:srgbClr val="FFFF00"/>
              </a:buClr>
            </a:pPr>
            <a:r>
              <a:rPr lang="tr-TR" sz="2400" b="1" dirty="0" smtClean="0">
                <a:solidFill>
                  <a:srgbClr val="C00000"/>
                </a:solidFill>
              </a:rPr>
              <a:t>     </a:t>
            </a:r>
            <a:r>
              <a:rPr lang="tr-TR" sz="2400" b="1" dirty="0" smtClean="0">
                <a:solidFill>
                  <a:prstClr val="white"/>
                </a:solidFill>
              </a:rPr>
              <a:t>En </a:t>
            </a:r>
            <a:r>
              <a:rPr lang="tr-TR" sz="2400" b="1" dirty="0">
                <a:solidFill>
                  <a:prstClr val="white"/>
                </a:solidFill>
              </a:rPr>
              <a:t>son üründe şeker oranı % </a:t>
            </a:r>
            <a:r>
              <a:rPr lang="tr-TR" sz="2400" b="1" dirty="0" smtClean="0">
                <a:solidFill>
                  <a:prstClr val="white"/>
                </a:solidFill>
              </a:rPr>
              <a:t>10-12</a:t>
            </a:r>
          </a:p>
          <a:p>
            <a:pPr marL="342900" indent="-342900">
              <a:lnSpc>
                <a:spcPts val="3300"/>
              </a:lnSpc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tr-TR" sz="2400" b="1" smtClean="0">
                <a:solidFill>
                  <a:srgbClr val="FFFF00"/>
                </a:solidFill>
              </a:rPr>
              <a:t>CO2 </a:t>
            </a:r>
            <a:r>
              <a:rPr lang="tr-TR" sz="2400" b="1" dirty="0" smtClean="0">
                <a:solidFill>
                  <a:srgbClr val="FFFF00"/>
                </a:solidFill>
              </a:rPr>
              <a:t>miktarı</a:t>
            </a:r>
          </a:p>
          <a:p>
            <a:pPr>
              <a:lnSpc>
                <a:spcPts val="3300"/>
              </a:lnSpc>
              <a:buClr>
                <a:srgbClr val="FFFF00"/>
              </a:buClr>
            </a:pPr>
            <a:r>
              <a:rPr lang="tr-TR" sz="2400" b="1" dirty="0" smtClean="0">
                <a:solidFill>
                  <a:prstClr val="white"/>
                </a:solidFill>
              </a:rPr>
              <a:t>     Litre </a:t>
            </a:r>
            <a:r>
              <a:rPr lang="tr-TR" sz="2400" b="1" dirty="0">
                <a:solidFill>
                  <a:prstClr val="white"/>
                </a:solidFill>
              </a:rPr>
              <a:t>başına en </a:t>
            </a:r>
            <a:r>
              <a:rPr lang="tr-TR" sz="2400" b="1" dirty="0" smtClean="0">
                <a:solidFill>
                  <a:prstClr val="white"/>
                </a:solidFill>
              </a:rPr>
              <a:t>fazla 9 gr</a:t>
            </a:r>
            <a:endParaRPr lang="tr-TR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365719992"/>
              </p:ext>
            </p:extLst>
          </p:nvPr>
        </p:nvGraphicFramePr>
        <p:xfrm>
          <a:off x="663723" y="1511786"/>
          <a:ext cx="4104456" cy="47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744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etin kutusu 7"/>
          <p:cNvSpPr txBox="1"/>
          <p:nvPr/>
        </p:nvSpPr>
        <p:spPr>
          <a:xfrm>
            <a:off x="539552" y="2348880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prstClr val="white"/>
                </a:solidFill>
              </a:rPr>
              <a:t>Kaynak </a:t>
            </a:r>
            <a:r>
              <a:rPr lang="tr-TR" sz="2400" b="1" dirty="0">
                <a:solidFill>
                  <a:prstClr val="white"/>
                </a:solidFill>
              </a:rPr>
              <a:t>Debisi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prstClr val="white"/>
                </a:solidFill>
              </a:rPr>
              <a:t>Depolama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prstClr val="white"/>
                </a:solidFill>
              </a:rPr>
              <a:t>Ozonlama-Ultraviyole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 err="1">
                <a:solidFill>
                  <a:prstClr val="white"/>
                </a:solidFill>
              </a:rPr>
              <a:t>Filtrasyon</a:t>
            </a:r>
            <a:endParaRPr lang="tr-TR" sz="2400" b="1" dirty="0">
              <a:solidFill>
                <a:prstClr val="white"/>
              </a:solidFill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prstClr val="white"/>
                </a:solidFill>
              </a:rPr>
              <a:t>Komple şişe yıkama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prstClr val="white"/>
                </a:solidFill>
              </a:rPr>
              <a:t>Dolum hattı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prstClr val="white"/>
                </a:solidFill>
              </a:rPr>
              <a:t>Kapak kapama </a:t>
            </a:r>
            <a:endParaRPr lang="tr-TR" sz="2400" b="1" dirty="0" smtClean="0">
              <a:solidFill>
                <a:prstClr val="white"/>
              </a:solidFill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prstClr val="white"/>
                </a:solidFill>
              </a:rPr>
              <a:t>Darboğaz araştırması yapılır genellikle dolum hatları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39552" y="56612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FF00"/>
                </a:solidFill>
              </a:rPr>
              <a:t>K (litre/yıl)= A (Adet/saat) x B(litre/adet) x 8 x 300 x 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39552" y="1556792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DOĞAL KAYNAK (MEMBA) SUYU</a:t>
            </a:r>
          </a:p>
        </p:txBody>
      </p:sp>
    </p:spTree>
    <p:extLst>
      <p:ext uri="{BB962C8B-B14F-4D97-AF65-F5344CB8AC3E}">
        <p14:creationId xmlns:p14="http://schemas.microsoft.com/office/powerpoint/2010/main" val="41949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539552" y="2780928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prstClr val="white"/>
                </a:solidFill>
              </a:rPr>
              <a:t>Kaynak </a:t>
            </a:r>
            <a:r>
              <a:rPr lang="tr-TR" sz="2400" b="1" dirty="0">
                <a:solidFill>
                  <a:prstClr val="white"/>
                </a:solidFill>
              </a:rPr>
              <a:t>Debisi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prstClr val="white"/>
                </a:solidFill>
              </a:rPr>
              <a:t>Şişe yıkama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prstClr val="white"/>
                </a:solidFill>
              </a:rPr>
              <a:t>Dolum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prstClr val="white"/>
                </a:solidFill>
              </a:rPr>
              <a:t>Kasalama</a:t>
            </a: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>
                <a:solidFill>
                  <a:prstClr val="white"/>
                </a:solidFill>
              </a:rPr>
              <a:t>Optik şişe kontrol makinası </a:t>
            </a:r>
            <a:endParaRPr lang="tr-TR" sz="2400" b="1" dirty="0" smtClean="0">
              <a:solidFill>
                <a:prstClr val="white"/>
              </a:solidFill>
            </a:endParaRPr>
          </a:p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prstClr val="white"/>
                </a:solidFill>
              </a:rPr>
              <a:t>Darboğaz araştırması </a:t>
            </a:r>
            <a:r>
              <a:rPr lang="tr-TR" sz="2400" b="1" smtClean="0">
                <a:solidFill>
                  <a:prstClr val="white"/>
                </a:solidFill>
              </a:rPr>
              <a:t>yapılır genellikle dolum hatları</a:t>
            </a:r>
            <a:endParaRPr lang="tr-TR" sz="2400" b="1" dirty="0" smtClean="0">
              <a:solidFill>
                <a:prstClr val="white"/>
              </a:solidFill>
            </a:endParaRPr>
          </a:p>
          <a:p>
            <a:pPr>
              <a:buClr>
                <a:srgbClr val="FFFF00"/>
              </a:buClr>
            </a:pPr>
            <a:endParaRPr lang="tr-TR" sz="2400" dirty="0">
              <a:solidFill>
                <a:prstClr val="black"/>
              </a:solidFill>
            </a:endParaRPr>
          </a:p>
          <a:p>
            <a:r>
              <a:rPr lang="tr-TR" sz="2800" b="1" dirty="0">
                <a:solidFill>
                  <a:srgbClr val="FFFF00"/>
                </a:solidFill>
              </a:rPr>
              <a:t>K (litre/yıl)= A (Adet/saat) x B(litre/adet) x 8 x 300 x 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539552" y="1700808"/>
            <a:ext cx="2663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MADEN SUYU</a:t>
            </a:r>
          </a:p>
        </p:txBody>
      </p:sp>
    </p:spTree>
    <p:extLst>
      <p:ext uri="{BB962C8B-B14F-4D97-AF65-F5344CB8AC3E}">
        <p14:creationId xmlns:p14="http://schemas.microsoft.com/office/powerpoint/2010/main" val="23017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394324"/>
              </p:ext>
            </p:extLst>
          </p:nvPr>
        </p:nvGraphicFramePr>
        <p:xfrm>
          <a:off x="457200" y="2924945"/>
          <a:ext cx="822960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88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924944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Bitkisel yağlar, Un, İrmik, Bulgur, </a:t>
            </a:r>
            <a:b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Pirinç, Mercimek 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0" y="0"/>
            <a:ext cx="9144000" cy="11521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pic>
        <p:nvPicPr>
          <p:cNvPr id="10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Alt Başlık"/>
          <p:cNvSpPr txBox="1">
            <a:spLocks/>
          </p:cNvSpPr>
          <p:nvPr/>
        </p:nvSpPr>
        <p:spPr>
          <a:xfrm>
            <a:off x="0" y="420986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120000"/>
              <a:buFont typeface="Wingdings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lang="tr-TR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Levent GÜRLER</a:t>
            </a:r>
            <a:endParaRPr lang="en-US" sz="36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486916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Ziraat  Mühendisi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1342123613"/>
              </p:ext>
            </p:extLst>
          </p:nvPr>
        </p:nvGraphicFramePr>
        <p:xfrm>
          <a:off x="179512" y="1772816"/>
          <a:ext cx="8685568" cy="500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4 Resim" descr="tobb_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59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 descr="data:image/jpeg;base64,/9j/4AAQSkZJRgABAQAAAQABAAD/2wCEAAkGBhQSEBUSEhIWFRUVFxcUFxcXGBgXGhoWFhkXFxcYGBgXHCYeFxslGxYXHy8gIycpLCwsFR8xNTAqNScrLCkBCQoKDgwOGQ8PGiwlHyQsNC0wLC4sLC0qNC8sKSwtLCwtLCwsLCw0LC8sLCwtLCwsKSw0LCksLCwsLCwsLCwsLP/AABEIAMIBAwMBIgACEQEDEQH/xAAcAAEAAQUBAQAAAAAAAAAAAAAABQEDBAYHAgj/xABCEAABAwIDBAcHAQYFBAMBAAABAAIRAyEEEjEFQVFhBhMicYGRoQcyQrHB0fBSFCNicoLhM5KisvEVU3PCNJPjJP/EABsBAQACAwEBAAAAAAAAAAAAAAADBAECBQYH/8QAMhEAAgIBAwEFBwQCAwEAAAAAAAECAxEEITESBUFRYXETIjKBkaHwFEKxwdHhUmLxM//aAAwDAQACEQMRAD8A7hKqqIgKovMpKyYyekVAVVYMhERAEREAREQBESUARW67yGkiJAJvyWDg9ttqGADMSBxI3d6gs1FdclCbw3x5myhJptLgkkVrDYlr2hzTIP5puXplUGYIMGD3jcpVJSSafJhpo9oqFyxq20mNqBhMEieQ4Sd0rWdsK1mbS7twk3wZSLHdiIqhm5zSR3g/UH0WQtlJPOO4YwERFsYCIiAIiIAiIgCIiAIiIAvBXtUIWTDPCqFXKkIa4KhVRFg3QREQBERAERRm0tqPpCeqtMBxcI5WF1DddCmDnPheTf8ABtGLk8IkOtE5ZE6xvjjHBQHSJxbVa5pg5dRbesbGbV65vaYA4XY9pILT9uKwqu1jUDW1NRIzcdNefPn5+X7S7Vp1FEq63vs1z48eTOhRp5RmpMzhtlwpva4zmEA8JsfBRtOrBkGCF4xPunu+V1iMrrzdl9t6j1yb6eDpQqjHOFybfsHHBxc02LjnHf8AF638Vh18YWYhz2n4oI3EC0HyULTxMEEGL681k1cQXGTqbnvVy3tK2WnhXlqUZZz9f4yQLSpTb7mjOxuMNR+YzAPZHD+6xqtUkyTJ4+isOqLx1u/euXbbZdJzm8tvJNGpRWxMbPxeaszMbMa4Tyg3PyWfU6RMGaAbabgfstZ64ASSsJ2LLjy3BdfTdrammvoh47t79yS+mPzvgnpISllm47C2i6q6pmPAjlMiPRTC1PorWiqR+ppHiL/dbXK9b2PfK7SpyeXl5+uf7OZqYKFjSKoiLrFYIiIAiIgCIiAIiIAiIgCIiAIiIAiIgCIiAK3XoNe0tcJBsQq1aYcC06Gx3fJa3jcFWw3ap1HFk6EzHf8AdUtZqHRHqcOqPfjlfLw+ZLVBTeM4ZH7RwTqFTKbg3a7iBuPMf35CMxdjO5SlfHuqiHmbzBA1FpELAxFOxBXz3UTpdzdKaj4P8Z3alJRxPksUsVbKVjPloB3G08x+ei8kwYXjEuIp/wBQ9BP1SMd9i1HYuOxHZnuWXQxUhQfXbldw+KhvmFvKnKJnFE3VxNgFi1MXEDxWF+1zHNYFfG9pYhQOlJEhitoyYmw+au4SvN1rBrFzg2Tcye78+Sntm3IHD8/O4qxZSoxwiu98m89GaEA1XWa0G54nXyHzCltmYzrnvfENbDG/M/RatidrhzW0mWY0f5jvcfHQLx/1otZ1bTAkk8yePlor+m7QhpOmqKyllv8A7Sf9Lx8jm2aaVmZPl/Zf5Ntxm2mMsCCe+APHf4Sq7M2sKznACzQ3zOaY5WWhPxk7/wA+i2/ohhiKRefjNv5W2B85V/s/tHU6rU9MsKO7a8sbffBXv08Kq895PIiL05zwiIgCIiAIiIAiIgCIiAIiIAiIgCIqO0sgKq3WqNAh5AB4xEeKxauDqkdmuQf5Gx91r22KeIFqsPaNHZRHg4adxXM1mulp4OXs5P6Y+eH/AET1VKbx1IrtKjRBmnUaR+mdO47wo9xBESCsV4KxqzuK8Dc43WOcYqOe5cHcqi4rDeTGxzMjuRVnFVM1IRrJPlb7q7VxOYQTPf8AdYTj2QN1x6n7qxCPGeS4u4wqjz3EKxU2jHGbkjgRYgnQTuWPtDFw0kk27ObeOJsDw1OkcVCU/dM7ySd9z70gG/H7TbsU6dSWWaWW4J2ntlrT7w3wbxfjw1/LLHq7RbEk748JjT80UWfzvPl+f6bLmDeFZWmhyVnqu42LCRJIUrhsWPdBk7+A7+a1ChiS2Lkjh+fX/mYwGNaBI1N4+/noql+na3Jq7EzY6uNyDmVYZiSVG03OcZNys6iAO/gqDrUfUke5K7NpgvGecs9qNY4DmugYTb9GA0AsAAAkWAGmhMLn2HMCTZX249o4lbafXXaVv2SW/iilfQreTpP7fTiesb/mH3VyjXDxLbjuI+a07YG1XVH5KFAA/FVc4uDQd8QJJ3C090rcaFLK0NkmN5Mk8yV7LR6ieoh1tL5Z/vH8HFtr9m8FxERXiEIiIAiIgCIiAIiIAiIgCIiAIiIAqELGxO0qdP3ngctT5Ba7tbpRmBbT7I3mb+kwufqu0aNMn1PL8Fz/AK+ZNXROzhGP0hwDWGWPZAmacgOE37IP+2Y4Ab9fxdHMPz1V2own3Y9VH4g1G/C7wK8XqL1qbfaRios7dFThHGckViarmG680ceHAtcddF7xOPebGk53LLf0UZio/wC2+mf5XR46wrUIdSw0XOrBFbRxNi0m+a4MNjKYkakmREjTcrVOp9e+1t3PmdLncrJqveH1CWnKQ2BHPV3eSdfIkKjBA8vQRutx0tcgc+1GCUcHPuk3uZbQHGPprx1t/wAb15rME2tbiI8PyVbY/iSR9ePLzXutWmBNu7hp3XWUcuTZazX+vr8lkYavlM7t48Y+yxfzX8/PX23ifz8v58mykk9i1RYzZsPXLmgktY3lb53Ky6WNptEMlx4mY/O7zWt4VgdAdm5QOHGSIM/ONymMJhOAI7yPkuTdVGPLOtGTkSdNxdc+v2UnszZZrPDcwaN7nEAAcgdTyUdh8Id59VL4dhiNByXPlZGEk+V4Gs08bHR9mYBlGmGUx2Rv1JO9xO8lZa5/gcW+mZY8jlqD3jetho9LGADrGkcSBI74Nx6r0+j7a09i6Je4/t9f8nEt0tieVuT6K1h8S2o0OY4OB3i6urupprKKfAREWQEREAREQBERAEREARFbrVcvwk90fdAXFQhROL2piJilhHO/ifUpsb6Oc4+QWv7VwO1K4IJpsafhpvyyOboLj5xyUU7OnhN/IEztjamDww/ehmb9DWhzz4ajvMLTMV0kdiH5cNRbSbvce0QOJ+FvdBV1/Q6pTZnfQHPK4v8AGJmPBW6cAQAAOA09F5PtHVte46kvVL8+hfoplLfr28meu0BDqmY8Ya3yACxquEJvmPqVkmsRuHkfoViYvamXcG87n52XAh1N7HWhsYGIwdT4S7vJgLAr0XAfvMRAHA6LJrNfU7Re6N26fsFaweyBUeRuaJ490ZpA710YPpWZP7E+cmq12DrX5C59pBMMEzoJ1cTF7Ky9hDiCDYxG7UC0DTtAbvdHJbbtfoxnEsJDxYOJJjjHNay6mG1RRc1we2GXvN82YRpJjiSAuvp9RGyPu931K86+4x43/PwPgrbt/wCc1cIygB1rfEQLQYsIn3XHjPP3qEju8Qd43i2sbxuNpVo586cnkN5fn5Cvtb3+E6i+ouLE3F1Rt4i8xprBnfA13bp0mCVWkzMfUSDEkGLkwAY4A3CwySurBJ7FaRUERzBuIuLEaERuELcKTBuzeX3Wr7IYJzHtMIs4Zu+0GzRMAHhqpmnhgdC4jvJ+q4ms96Z069kTLKQ/i8wPqvYa0bz5j7qMptI0Dj4n7q+x7h8B8XH6rmuHmJGb1x3SRz/spno9SoVXZakh+5psD3HUnlbxWujEu5D+r7KQ2LsV2Jq3qtY1sEAFxeYgyLwIP/Cs6GGb4+6peTKd79x5eDotKkGiGgADQCw8gvat0KOVobJMCJcZJ5knUq4voS4OAERFkBERAEREAREQBERAEREAREQBR+N2DRq3cyDxbY/Y+KkEUdlULF0zSa8zaMnF5TNXrdCR8FUj+Zs+oI+S1vauzRTeWZ21I1hsAHhJJkrdukO1Oqpw09t9hyG8/Qd/JaO+l5/mq8f2tHTUT9nTHEu95e3lydXSyskuqT2I/FCyxtm1yyuDqD2XDlrPeNVm4mjAkrBwAPXNJsL+oMLmRacH6HTTWNzZThQSIUJt7oyKjHFgDarmw1+hDhYXF9LeK84nENmHvAI3XMcraKjNtMbLWEudBgmYEDidVFVC2DUoMLdYZp2I2RiKdNoFNpMgSJJgB0uJOkye4E8VYxtNzXONVhpgQAXTJbBHYymJ8bZvBdKwrA+m147QImfmvb9nMqMLHtDmncVfXaji/fj6+IcE1ycscWEAxJdfJPxEtdLnehi5nfAWR1Ds2+CT2iwhs9m5J1Nhy3XW5v6M06bsoaL9oGNYtfn81lUsJlFvI6HuU8u0Y/tRhVmt7GxDcP2XtOVxmRcTpLTv3W5LZ6WGY8BzYcDo5tj4rw7AU3yHNyzrwKjauzq2EJfSJdT1Mat7xo4c93JUZzjc8p4l58M2bUdieZQjfPJwn11V12HaRDm/X+4UVgulAdZ7fEW9Db1Wa7b9Ia5h/TI9CVTlVanjH0IJzUVlljGbNLe0wZm7xqR9wvWwMFVqVAKRDHNMtzPg+GpPcPJT1HZNR7BUpjM0jMC1zTI7puoh5LX6FrgZ3hwPIG4VuCtpad0Hj5ohc1NPpaOk4NzixucQ6BmEg333GqvKJ6O7X6+nc9ttnc+DvH5gqWXv6LI21xnB5TRw5xcZNMIiKY1CIiApKqojbXR/rxLK1Wg/9VJ5bP8AM0GHd9jzUbhNgY6hduP67+CtT7J/qBL2nzWMvwBtKLmmP9peMw1U0sRhKYcNwc9sji1xkOHMKo9so34Qz/5f/wA1C9RWtmzGTpSLlmI9r9YmWYem1v8AE5zj5jKAos+07G/9xn/1tUb1lS7xk7PK8PqgakCSAJO86DvXEMT06xj3OcMQ5ufVrLNEADsgyW6TY6krDxHSPEVWGnUr1HtLg6HOzXboQTceBUb10O5Mxk7454Gpjv52HqreJxbKYzPcGglrZJjtOIa0eJIC4D/1Wt1bqXWvLHxmaXEgwZ36Gd4VqrtWq5nVvqvcyZyuc5wkSJgnW581r+vj4DJ9ESvLazSSAQS2JEiRIkSN1rr59dtqv2D19XsDK053SBMwCDMSqjpPiG1ziG1nCq+zniO1IiCIgiwi1oELP66PgzOTuVfYTKlQ1Khc46AEwAOAiD6rC21syjRoPqNZcCG3d7ziGgxPErmWzfadjaNnPbWaGwBUF7CAczYJPGZnlqpnD+0o4imMNiKID3ta5tSm4OaT7wzN1ZobSYO4Ktd+llXOagurDe63zjxJ67JOUVl4MerTmCb8JurT8Nad/wBdymcBgzWflZreJtAEAn1HmpGt0Zca5pUx2Wtbme6wzGSYtrpZeVp099seuEds4/8AP7OzK+MXhs0h2Dvx4q1iMEGNJ+I2HjvWydLNlOwdEPLmuLiQAAYEbyZvqtc2VTc+l1jzJe4u7hAEDlIPmrNlN1Kzbt5CvUxnLpiWNn45+HdLDY6tPum3DceYWwYXpZReDPYePhOhP8LhY+MKIr4ZQjaMHxUbprv3lyWZNM3J9VzyHzJi32+ayMLimvJbo8XLdD3jiF4p0yGUyfjp06g7nNH1BHgo/pBTjq6rbEGJFjBE/MeqqSqxN1PYKxSSwTRpt/sbH+69MaW+7PcfutaG16oHvA94Ungqr6lJzzBa0htQAaB/uu/lkEHhY77a/pLHxuRyljkwNtbOa14ewZQ7Ubg7lyP0WCwxYiRvH1CnMW0kQSSFG18OWmCCCOOo5FWaptx37iOWOCX6KY7FUKhFCm6vS1dTkAgH4mgmWu7hB37o3fYO1f20VDUw5YGODMtQAnNEusRaxb6rX9h4d1TCsxFD/Hw5LCP+5TFwwjjlIA7o4RvOFrB7GvGjmhw7iJ+q9hocutKTysZ9V/rvRxLYqMtjxR2fTY7Mym1piJaALcLarIRF0VFR2SIs5CIiyAiIgCIiAxNp7JpYhnV1qbXt4EacwdWnmFzjpF7KXtLn4R2duopOMOHJrjZ2+JjvK6kiisphZ8SGD5zxmDqYcllWm6mXAO7YLSBxyndNp0WMCHbwvpN1MHcOC1jG+znC1nuqVGuzPeXnKcgv8MAab51neNFSnof+LMYOKdWRdVa6TexXSukXssEtODkTIc1zoiA45sxuZIa2I3zMStFxux6lI5azHsdGjmiRYHUGDrxIVK2mVfxIxgwQ5Uc7crj6Ua2Voi991lAYwGuynkrdZkXAnkrppW/PJUYYTILLri29XdnYkU6zCbAZhP8ASb+a81aeXtDTf91bdSzHNuastKSafDNotxaaLuN2zV67rqdR9NzQWMLSWlrSIgRoTMnvXYPZ108/bmmlWAbXYJMCGubYZhwdMyBYLinV5jyHqpnopth2ExPXsaHZWuaQd4duBixtqOB4q3prfZYj3GXJt5Zv/tbrn91TFzBMc3GB8lD4OhkpsZ+hob3wI+au9KNqDE4mlUjs5GuF5i0+NzKw6+020wN7joPqVyu1pu21QidDSdMIucj1jhDY3n8JUQaN1foVS/M5xkyPWYA4aK71dvFUIp1+6y7C1Tj1I3XFsaNl4SoRcNpMnk5twfEBaztq7GDmfS31WwbbBZsvC0ne87K6OQa4/wDs1ayWF5A1JhoHM2A81b7RivbxkuelZ9cEWnfuv1ZZr4QsgHe1jx3Pa14+ceC2r2cUwalZpEg02gg3BEkXG/VXOl+wDTbSqC4axtF5A/TZh8bjwHFXvZ3Q/eVnfwsHmXn6K1RS6tcoP1+xpZZ10N/nJh7f2N+z1YE9W+7Dw4sPMbuIjgVsQ6M0MTQpOqNh/VMGdhLTZo8HRzBUj0h2d12He0CXAZmfzNuPO4/qWJ0MxJfhGz8JLR3a/WPBX6tJCnVSjj3ZrPllPf8AkqytlOtPO6PfRvo7+yCo3PnDyCLRECLjjz9FNAIi69dca4qMVsVZScnlhERbmAiIgCIiAIiIAiIgCIiALB2tseliWZKrZAOYQSIMETIPPuWciw0msMHJukPQJ9KocgzUzo8lgjk7M5onhxWsYzZwAyiJ3mQ7jpl/Lru+P2eyvTNOq3M06jTuIIuCtWxfsxokfu6tRh5w8HwsfVcy7Rb5rX3/AD+QcgdhjvIA/OCs54mDPK63zbPs3xNO7AKwgk5YaQZNg1xvaDbnwvHYL2b42o69IUxOr3NAHOGkk+SqewsTw4mDWqFcHsnfa/NXsNgv3WZzSRmdTndmaASJ4w5vmuvYb2cYf9ibha3bLS53WgZXhztSw3gRAgyDF1qGyKX/AE3FVMBjgH4bExlqGQ0wYa4/pvAcPhMGYuZ3pHHGXz9mMGqGgIiSPL7K09toGi3bpR0BqUZqUAalLWNXts4uJAEFojXW4tvWpYOnmrU2zq9o/wBQlU5VzhLpka7lzpBi3Unta03DWs7uyBoszCbMfXxDKLBLjlE8AAMzj3XKjtsA1cYxovLwI5uIXX+iXRJuGmq/tVnzJ1DWmDkb5CTv7lbhp1a/5ZI28YLG1uiTGbPNKiCTSPWgmMziJLpIAklpIHcAtc6JbB/aKsuH7qmZdwcdQz5E8u9dPWDs3AU8NT6tphuZ7hNvecXR4Ax3AKxdoIWWxm+F3enBNC5wg4o1n2h0jNA/D+8b49kj0B8lh9CdkdZW61w7NLTm86eQv3kLY+l2zX16LWsiRUa4k2AEOaSeQzT3ArDPSLBbOpCk/ENzNu4N7Ty46ktbMTwO6FXlo+rW+1l8KSfz/NyRXdNPSuTZMVhm1GOY4S1wLT3FQ/RTYrsOx4f7xeRPFrbNPjc/1LWa3tqwwJy0K7hxim2eOr5WRT9smCMS2sJAn92DB3izrxyXQfsZTVjayv7Kym0nHxN7XijQawQ1oaLmAIF7nRaVS9sGBIJPXNvABpySI17JIjdrPJbPsjpBQxVM1KNQOYDlJgt7QAJHaA3EKZSjLhmpIoqAqq3AREQBERAEREAREQBERAEREAREQBERAEREAUB006MNx2FdTgdY3t0ncHgWHcdD38lPosNJrDBo/sv6SOr0XYatPXYeG9rUsuBPNpBae5vFTHSgClh6jmU2DP77oAJO7QS4960rpVWOzds08WBFKuP3kaEGG1fEdl/eth9pm1AzCNAPvum28AW/3BVnLFck+V+Iyc76K0uu2tTsSA8utwaCfsu7hcb9kGHzYypU/Sw+biPoCuyrOmWIBhcP9pfRmrh8S6tLnUazy5ri4nK90lzDwvJHEdxXb3GFrO3ekWBq4WuypUY8NYc9ImKk7hkdDmuzFsWsYUlsVKOM4MHCjjKmXJ1jsv6ZMSdbLHyAWWS5llayfh/uuM5t8mhbIG5eSrvV81QU0yYLYVY5KpHAKvVuP/CzkwSezOk2Jw7s1Ku8HLkEnOA21g18ge6NAtz2R7YqrS1uIpNe0NguZIeXCO0ZdlvcmAPBc5yHiq5T+FSRunHhmcn0H0e6a4fGNljwx0kCm9zBUIG/K1xMa+SngV8wRxAPIrovRn2svpnLi25mQA00mNaW7riQC2IsBKuVapS2lsbKR1tFibM2pTxFMVaLw9hkBwkaGDqAdQstXTYIiIAiIgCIiAIkq1ia2RhcdAgLma8KqitvbZZhWsq1CQ3PkcQCbODrwBOoC1faHtZpAjqaT33M5oZYb2+8fMBRTuhD4mMnjbftWGGrVKJwzi6m+LuySy8OEg30jiOGiiK3trfL8uGbB/wyXmR/OAIO/Qha302263G1BWbS6ogZT2sxdwc6wAI0+q1QtK589VLqfS9jXJ0VntmxHVFpo0jU3P7QHI5OPiprY/tjpvcxteiacg56gOZoI0IbGbL6jmuO5l7D7LC1Ni5YyfS+yNvUMUwvoVA8AwYsQeYNws9fM2xtv1MNWbVpOLXDyI4HiF2foh7R6eLysqAU6ptYy0nlOhO4eqvVXqez5Mpnj2s7I67AGoB2qLg8HflPZd8wf6VybHdIn1sJSovN6XYE6lgu3ynL3NC+g9rYcVKFVjrhzHA+IK+asXh+2eAP9ioNSsS9TeLOs+xjAxQq1T8Tw0dzR9yV0da/0C2d1Oz6DSIJbnPe/tfVV6W9LWYKnPvVXWp0xqTpJi8TwuTYK1DEILJqZu3OkNHCU89Z8cALuceDRv79BvIXN8ds/FbZqCrTotoUogVH2zDcZjNVNzGjRcA6zPbA6Evr1P2zaXbqOu2i73WDVucaEj9Gg3ydN7AWri7Pi48Acb2t7I8VTvSeyuO/q3f5XHL/AKlrGM6L4qn/AImGqtA35HEf5gCPVfRcqG2n0vwtCc1VpcPgZ23TwgaeJCilpId2xg+ejTIPA+RVCHC66xtjp1h8TSdTq4Vz2kiAXAREEOzAyDM2Hne0l0X2NgcXhv8A4TGhjiztCXG0yakBzjfzVf8AS5eFJGDipqcvJeSxp3+a7jivZTgXtIax9M3u2o4xPJ8iB3KDxfsTYf8ACxT28nsa71aW/JYekmuBg5UcLF/+PNeerC3baPsmxdEZmvovaN+c0/POAPVa5V2NVaSDkcRwex3+ppv5qGVU48o1wRwI3Sqg/kLIq4J7LupuaBvgkf5tFYzcwfzeommYwbB0b6b4jCOblqF9JutFxlpbMkNmchuTI3m86LuOxdsMxNFtVjmGQMwY8PDXQCWkjeNNy+cGtKlNg7crYOr1tF0Gwc03a9v6XD66jcrNGpcNpcGyZ9FSi0XC+1zClgNRlVj47TQ3OAeTgRI8Ai6Xtq/FG2TeX6KzhnEgzxPzVUUoLyIiGS1R1d/N/wCrSsDpOf8A+LEf+J/+0oijn8D9DKOTdOnE46pJns0tedJhPqtfeNERcG7/AOkvUiZQfQ/JRlVEWqCMbEfT6qlDUfm5EUy4Mo9PWf0eP74dxRFtDlA79sqoXbOaXEuJomSTJPZOpK4FX1d3/VVRXdVzE3R9H4AfuWfyN+S5zhO30jdn7WXOW5r5S1gyxOkSYjSURWLf2+oR04Ly/REVgwzi3SnaNV2Kcx1V7mfpLnFuvAmFHsYOCIqVvxGDIoNHBdA9lTR+wkxc1qkneYgCTvVESn4wbovFY9k9xRFdMnzftvaFSrXf1lR74Ns7nOjukrAGqoi4Fz99mCb2FjajfdqPFyLOItbgV0qls2lV2e+pVpMqPAdDnsa5wtuLhIRFe0+8d/AHIsUIe6LXPzV3BCajQbidD3FEVD9xr3kx+ys/Q3yCIinwj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AutoShape 4" descr="data:image/jpeg;base64,/9j/4AAQSkZJRgABAQAAAQABAAD/2wCEAAkGBhQSEBUSEhIWFRUVFxcUFxcXGBgXGhoWFhkXFxcYGBgXHCYeFxslGxYXHy8gIycpLCwsFR8xNTAqNScrLCkBCQoKDgwOGQ8PGiwlHyQsNC0wLC4sLC0qNC8sKSwtLCwtLCwsLCw0LC8sLCwtLCwsKSw0LCksLCwsLCwsLCwsLP/AABEIAMIBAwMBIgACEQEDEQH/xAAcAAEAAQUBAQAAAAAAAAAAAAAABQEDBAYHAgj/xABCEAABAwIDBAcHAQYFBAMBAAABAAIRAyEEEjEFQVFhBhMicYGRoQcyQrHB0fBSFCNicoLhM5KisvEVU3PCNJPjJP/EABsBAQACAwEBAAAAAAAAAAAAAAADBAECBQYH/8QAMhEAAgIBAwEFBwQCAwEAAAAAAAECAxEEITESBUFRYXETIjKBkaHwFEKxwdHhUmLxM//aAAwDAQACEQMRAD8A7hKqqIgKovMpKyYyekVAVVYMhERAEREAREQBESUARW67yGkiJAJvyWDg9ttqGADMSBxI3d6gs1FdclCbw3x5myhJptLgkkVrDYlr2hzTIP5puXplUGYIMGD3jcpVJSSafJhpo9oqFyxq20mNqBhMEieQ4Sd0rWdsK1mbS7twk3wZSLHdiIqhm5zSR3g/UH0WQtlJPOO4YwERFsYCIiAIiIAiIgCIiAIiIAvBXtUIWTDPCqFXKkIa4KhVRFg3QREQBERAERRm0tqPpCeqtMBxcI5WF1DddCmDnPheTf8ABtGLk8IkOtE5ZE6xvjjHBQHSJxbVa5pg5dRbesbGbV65vaYA4XY9pILT9uKwqu1jUDW1NRIzcdNefPn5+X7S7Vp1FEq63vs1z48eTOhRp5RmpMzhtlwpva4zmEA8JsfBRtOrBkGCF4xPunu+V1iMrrzdl9t6j1yb6eDpQqjHOFybfsHHBxc02LjnHf8AF638Vh18YWYhz2n4oI3EC0HyULTxMEEGL681k1cQXGTqbnvVy3tK2WnhXlqUZZz9f4yQLSpTb7mjOxuMNR+YzAPZHD+6xqtUkyTJ4+isOqLx1u/euXbbZdJzm8tvJNGpRWxMbPxeaszMbMa4Tyg3PyWfU6RMGaAbabgfstZ64ASSsJ2LLjy3BdfTdrammvoh47t79yS+mPzvgnpISllm47C2i6q6pmPAjlMiPRTC1PorWiqR+ppHiL/dbXK9b2PfK7SpyeXl5+uf7OZqYKFjSKoiLrFYIiIAiIgCIiAIiIAiIgCIiAIiIAiIgCIiAK3XoNe0tcJBsQq1aYcC06Gx3fJa3jcFWw3ap1HFk6EzHf8AdUtZqHRHqcOqPfjlfLw+ZLVBTeM4ZH7RwTqFTKbg3a7iBuPMf35CMxdjO5SlfHuqiHmbzBA1FpELAxFOxBXz3UTpdzdKaj4P8Z3alJRxPksUsVbKVjPloB3G08x+ei8kwYXjEuIp/wBQ9BP1SMd9i1HYuOxHZnuWXQxUhQfXbldw+KhvmFvKnKJnFE3VxNgFi1MXEDxWF+1zHNYFfG9pYhQOlJEhitoyYmw+au4SvN1rBrFzg2Tcye78+Sntm3IHD8/O4qxZSoxwiu98m89GaEA1XWa0G54nXyHzCltmYzrnvfENbDG/M/RatidrhzW0mWY0f5jvcfHQLx/1otZ1bTAkk8yePlor+m7QhpOmqKyllv8A7Sf9Lx8jm2aaVmZPl/Zf5Ntxm2mMsCCe+APHf4Sq7M2sKznACzQ3zOaY5WWhPxk7/wA+i2/ohhiKRefjNv5W2B85V/s/tHU6rU9MsKO7a8sbffBXv08Kq895PIiL05zwiIgCIiAIiIAiIgCIiAIiIAiIgCIqO0sgKq3WqNAh5AB4xEeKxauDqkdmuQf5Gx91r22KeIFqsPaNHZRHg4adxXM1mulp4OXs5P6Y+eH/AET1VKbx1IrtKjRBmnUaR+mdO47wo9xBESCsV4KxqzuK8Dc43WOcYqOe5cHcqi4rDeTGxzMjuRVnFVM1IRrJPlb7q7VxOYQTPf8AdYTj2QN1x6n7qxCPGeS4u4wqjz3EKxU2jHGbkjgRYgnQTuWPtDFw0kk27ObeOJsDw1OkcVCU/dM7ySd9z70gG/H7TbsU6dSWWaWW4J2ntlrT7w3wbxfjw1/LLHq7RbEk748JjT80UWfzvPl+f6bLmDeFZWmhyVnqu42LCRJIUrhsWPdBk7+A7+a1ChiS2Lkjh+fX/mYwGNaBI1N4+/noql+na3Jq7EzY6uNyDmVYZiSVG03OcZNys6iAO/gqDrUfUke5K7NpgvGecs9qNY4DmugYTb9GA0AsAAAkWAGmhMLn2HMCTZX249o4lbafXXaVv2SW/iilfQreTpP7fTiesb/mH3VyjXDxLbjuI+a07YG1XVH5KFAA/FVc4uDQd8QJJ3C090rcaFLK0NkmN5Mk8yV7LR6ieoh1tL5Z/vH8HFtr9m8FxERXiEIiIAiIgCIiAIiIAiIgCIiAIiIAqELGxO0qdP3ngctT5Ba7tbpRmBbT7I3mb+kwufqu0aNMn1PL8Fz/AK+ZNXROzhGP0hwDWGWPZAmacgOE37IP+2Y4Ab9fxdHMPz1V2own3Y9VH4g1G/C7wK8XqL1qbfaRios7dFThHGckViarmG680ceHAtcddF7xOPebGk53LLf0UZio/wC2+mf5XR46wrUIdSw0XOrBFbRxNi0m+a4MNjKYkakmREjTcrVOp9e+1t3PmdLncrJqveH1CWnKQ2BHPV3eSdfIkKjBA8vQRutx0tcgc+1GCUcHPuk3uZbQHGPprx1t/wAb15rME2tbiI8PyVbY/iSR9ePLzXutWmBNu7hp3XWUcuTZazX+vr8lkYavlM7t48Y+yxfzX8/PX23ifz8v58mykk9i1RYzZsPXLmgktY3lb53Ky6WNptEMlx4mY/O7zWt4VgdAdm5QOHGSIM/ONymMJhOAI7yPkuTdVGPLOtGTkSdNxdc+v2UnszZZrPDcwaN7nEAAcgdTyUdh8Id59VL4dhiNByXPlZGEk+V4Gs08bHR9mYBlGmGUx2Rv1JO9xO8lZa5/gcW+mZY8jlqD3jetho9LGADrGkcSBI74Nx6r0+j7a09i6Je4/t9f8nEt0tieVuT6K1h8S2o0OY4OB3i6urupprKKfAREWQEREAREQBERAEREARFbrVcvwk90fdAXFQhROL2piJilhHO/ifUpsb6Oc4+QWv7VwO1K4IJpsafhpvyyOboLj5xyUU7OnhN/IEztjamDww/ehmb9DWhzz4ajvMLTMV0kdiH5cNRbSbvce0QOJ+FvdBV1/Q6pTZnfQHPK4v8AGJmPBW6cAQAAOA09F5PtHVte46kvVL8+hfoplLfr28meu0BDqmY8Ya3yACxquEJvmPqVkmsRuHkfoViYvamXcG87n52XAh1N7HWhsYGIwdT4S7vJgLAr0XAfvMRAHA6LJrNfU7Re6N26fsFaweyBUeRuaJ490ZpA710YPpWZP7E+cmq12DrX5C59pBMMEzoJ1cTF7Ky9hDiCDYxG7UC0DTtAbvdHJbbtfoxnEsJDxYOJJjjHNay6mG1RRc1we2GXvN82YRpJjiSAuvp9RGyPu931K86+4x43/PwPgrbt/wCc1cIygB1rfEQLQYsIn3XHjPP3qEju8Qd43i2sbxuNpVo586cnkN5fn5Cvtb3+E6i+ouLE3F1Rt4i8xprBnfA13bp0mCVWkzMfUSDEkGLkwAY4A3CwySurBJ7FaRUERzBuIuLEaERuELcKTBuzeX3Wr7IYJzHtMIs4Zu+0GzRMAHhqpmnhgdC4jvJ+q4ms96Z069kTLKQ/i8wPqvYa0bz5j7qMptI0Dj4n7q+x7h8B8XH6rmuHmJGb1x3SRz/spno9SoVXZakh+5psD3HUnlbxWujEu5D+r7KQ2LsV2Jq3qtY1sEAFxeYgyLwIP/Cs6GGb4+6peTKd79x5eDotKkGiGgADQCw8gvat0KOVobJMCJcZJ5knUq4voS4OAERFkBERAEREAREQBERAEREAREQBR+N2DRq3cyDxbY/Y+KkEUdlULF0zSa8zaMnF5TNXrdCR8FUj+Zs+oI+S1vauzRTeWZ21I1hsAHhJJkrdukO1Oqpw09t9hyG8/Qd/JaO+l5/mq8f2tHTUT9nTHEu95e3lydXSyskuqT2I/FCyxtm1yyuDqD2XDlrPeNVm4mjAkrBwAPXNJsL+oMLmRacH6HTTWNzZThQSIUJt7oyKjHFgDarmw1+hDhYXF9LeK84nENmHvAI3XMcraKjNtMbLWEudBgmYEDidVFVC2DUoMLdYZp2I2RiKdNoFNpMgSJJgB0uJOkye4E8VYxtNzXONVhpgQAXTJbBHYymJ8bZvBdKwrA+m147QImfmvb9nMqMLHtDmncVfXaji/fj6+IcE1ycscWEAxJdfJPxEtdLnehi5nfAWR1Ds2+CT2iwhs9m5J1Nhy3XW5v6M06bsoaL9oGNYtfn81lUsJlFvI6HuU8u0Y/tRhVmt7GxDcP2XtOVxmRcTpLTv3W5LZ6WGY8BzYcDo5tj4rw7AU3yHNyzrwKjauzq2EJfSJdT1Mat7xo4c93JUZzjc8p4l58M2bUdieZQjfPJwn11V12HaRDm/X+4UVgulAdZ7fEW9Db1Wa7b9Ia5h/TI9CVTlVanjH0IJzUVlljGbNLe0wZm7xqR9wvWwMFVqVAKRDHNMtzPg+GpPcPJT1HZNR7BUpjM0jMC1zTI7puoh5LX6FrgZ3hwPIG4VuCtpad0Hj5ohc1NPpaOk4NzixucQ6BmEg333GqvKJ6O7X6+nc9ttnc+DvH5gqWXv6LI21xnB5TRw5xcZNMIiKY1CIiApKqojbXR/rxLK1Wg/9VJ5bP8AM0GHd9jzUbhNgY6hduP67+CtT7J/qBL2nzWMvwBtKLmmP9peMw1U0sRhKYcNwc9sji1xkOHMKo9so34Qz/5f/wA1C9RWtmzGTpSLlmI9r9YmWYem1v8AE5zj5jKAos+07G/9xn/1tUb1lS7xk7PK8PqgakCSAJO86DvXEMT06xj3OcMQ5ufVrLNEADsgyW6TY6krDxHSPEVWGnUr1HtLg6HOzXboQTceBUb10O5Mxk7454Gpjv52HqreJxbKYzPcGglrZJjtOIa0eJIC4D/1Wt1bqXWvLHxmaXEgwZ36Gd4VqrtWq5nVvqvcyZyuc5wkSJgnW581r+vj4DJ9ESvLazSSAQS2JEiRIkSN1rr59dtqv2D19XsDK053SBMwCDMSqjpPiG1ziG1nCq+zniO1IiCIgiwi1oELP66PgzOTuVfYTKlQ1Khc46AEwAOAiD6rC21syjRoPqNZcCG3d7ziGgxPErmWzfadjaNnPbWaGwBUF7CAczYJPGZnlqpnD+0o4imMNiKID3ta5tSm4OaT7wzN1ZobSYO4Ktd+llXOagurDe63zjxJ67JOUVl4MerTmCb8JurT8Nad/wBdymcBgzWflZreJtAEAn1HmpGt0Zca5pUx2Wtbme6wzGSYtrpZeVp099seuEds4/8AP7OzK+MXhs0h2Dvx4q1iMEGNJ+I2HjvWydLNlOwdEPLmuLiQAAYEbyZvqtc2VTc+l1jzJe4u7hAEDlIPmrNlN1Kzbt5CvUxnLpiWNn45+HdLDY6tPum3DceYWwYXpZReDPYePhOhP8LhY+MKIr4ZQjaMHxUbprv3lyWZNM3J9VzyHzJi32+ayMLimvJbo8XLdD3jiF4p0yGUyfjp06g7nNH1BHgo/pBTjq6rbEGJFjBE/MeqqSqxN1PYKxSSwTRpt/sbH+69MaW+7PcfutaG16oHvA94Ungqr6lJzzBa0htQAaB/uu/lkEHhY77a/pLHxuRyljkwNtbOa14ewZQ7Ubg7lyP0WCwxYiRvH1CnMW0kQSSFG18OWmCCCOOo5FWaptx37iOWOCX6KY7FUKhFCm6vS1dTkAgH4mgmWu7hB37o3fYO1f20VDUw5YGODMtQAnNEusRaxb6rX9h4d1TCsxFD/Hw5LCP+5TFwwjjlIA7o4RvOFrB7GvGjmhw7iJ+q9hocutKTysZ9V/rvRxLYqMtjxR2fTY7Mym1piJaALcLarIRF0VFR2SIs5CIiyAiIgCIiAxNp7JpYhnV1qbXt4EacwdWnmFzjpF7KXtLn4R2duopOMOHJrjZ2+JjvK6kiisphZ8SGD5zxmDqYcllWm6mXAO7YLSBxyndNp0WMCHbwvpN1MHcOC1jG+znC1nuqVGuzPeXnKcgv8MAab51neNFSnof+LMYOKdWRdVa6TexXSukXssEtODkTIc1zoiA45sxuZIa2I3zMStFxux6lI5azHsdGjmiRYHUGDrxIVK2mVfxIxgwQ5Uc7crj6Ua2Voi991lAYwGuynkrdZkXAnkrppW/PJUYYTILLri29XdnYkU6zCbAZhP8ASb+a81aeXtDTf91bdSzHNuastKSafDNotxaaLuN2zV67rqdR9NzQWMLSWlrSIgRoTMnvXYPZ108/bmmlWAbXYJMCGubYZhwdMyBYLinV5jyHqpnopth2ExPXsaHZWuaQd4duBixtqOB4q3prfZYj3GXJt5Zv/tbrn91TFzBMc3GB8lD4OhkpsZ+hob3wI+au9KNqDE4mlUjs5GuF5i0+NzKw6+020wN7joPqVyu1pu21QidDSdMIucj1jhDY3n8JUQaN1foVS/M5xkyPWYA4aK71dvFUIp1+6y7C1Tj1I3XFsaNl4SoRcNpMnk5twfEBaztq7GDmfS31WwbbBZsvC0ne87K6OQa4/wDs1ayWF5A1JhoHM2A81b7RivbxkuelZ9cEWnfuv1ZZr4QsgHe1jx3Pa14+ceC2r2cUwalZpEg02gg3BEkXG/VXOl+wDTbSqC4axtF5A/TZh8bjwHFXvZ3Q/eVnfwsHmXn6K1RS6tcoP1+xpZZ10N/nJh7f2N+z1YE9W+7Dw4sPMbuIjgVsQ6M0MTQpOqNh/VMGdhLTZo8HRzBUj0h2d12He0CXAZmfzNuPO4/qWJ0MxJfhGz8JLR3a/WPBX6tJCnVSjj3ZrPllPf8AkqytlOtPO6PfRvo7+yCo3PnDyCLRECLjjz9FNAIi69dca4qMVsVZScnlhERbmAiIgCIiAIiIAiIgCIiALB2tseliWZKrZAOYQSIMETIPPuWciw0msMHJukPQJ9KocgzUzo8lgjk7M5onhxWsYzZwAyiJ3mQ7jpl/Lru+P2eyvTNOq3M06jTuIIuCtWxfsxokfu6tRh5w8HwsfVcy7Rb5rX3/AD+QcgdhjvIA/OCs54mDPK63zbPs3xNO7AKwgk5YaQZNg1xvaDbnwvHYL2b42o69IUxOr3NAHOGkk+SqewsTw4mDWqFcHsnfa/NXsNgv3WZzSRmdTndmaASJ4w5vmuvYb2cYf9ibha3bLS53WgZXhztSw3gRAgyDF1qGyKX/AE3FVMBjgH4bExlqGQ0wYa4/pvAcPhMGYuZ3pHHGXz9mMGqGgIiSPL7K09toGi3bpR0BqUZqUAalLWNXts4uJAEFojXW4tvWpYOnmrU2zq9o/wBQlU5VzhLpka7lzpBi3Unta03DWs7uyBoszCbMfXxDKLBLjlE8AAMzj3XKjtsA1cYxovLwI5uIXX+iXRJuGmq/tVnzJ1DWmDkb5CTv7lbhp1a/5ZI28YLG1uiTGbPNKiCTSPWgmMziJLpIAklpIHcAtc6JbB/aKsuH7qmZdwcdQz5E8u9dPWDs3AU8NT6tphuZ7hNvecXR4Ax3AKxdoIWWxm+F3enBNC5wg4o1n2h0jNA/D+8b49kj0B8lh9CdkdZW61w7NLTm86eQv3kLY+l2zX16LWsiRUa4k2AEOaSeQzT3ArDPSLBbOpCk/ENzNu4N7Ty46ktbMTwO6FXlo+rW+1l8KSfz/NyRXdNPSuTZMVhm1GOY4S1wLT3FQ/RTYrsOx4f7xeRPFrbNPjc/1LWa3tqwwJy0K7hxim2eOr5WRT9smCMS2sJAn92DB3izrxyXQfsZTVjayv7Kym0nHxN7XijQawQ1oaLmAIF7nRaVS9sGBIJPXNvABpySI17JIjdrPJbPsjpBQxVM1KNQOYDlJgt7QAJHaA3EKZSjLhmpIoqAqq3AREQBERAEREAREQBERAEREAREQBERAEREAUB006MNx2FdTgdY3t0ncHgWHcdD38lPosNJrDBo/sv6SOr0XYatPXYeG9rUsuBPNpBae5vFTHSgClh6jmU2DP77oAJO7QS4960rpVWOzds08WBFKuP3kaEGG1fEdl/eth9pm1AzCNAPvum28AW/3BVnLFck+V+Iyc76K0uu2tTsSA8utwaCfsu7hcb9kGHzYypU/Sw+biPoCuyrOmWIBhcP9pfRmrh8S6tLnUazy5ri4nK90lzDwvJHEdxXb3GFrO3ekWBq4WuypUY8NYc9ImKk7hkdDmuzFsWsYUlsVKOM4MHCjjKmXJ1jsv6ZMSdbLHyAWWS5llayfh/uuM5t8mhbIG5eSrvV81QU0yYLYVY5KpHAKvVuP/CzkwSezOk2Jw7s1Ku8HLkEnOA21g18ge6NAtz2R7YqrS1uIpNe0NguZIeXCO0ZdlvcmAPBc5yHiq5T+FSRunHhmcn0H0e6a4fGNljwx0kCm9zBUIG/K1xMa+SngV8wRxAPIrovRn2svpnLi25mQA00mNaW7riQC2IsBKuVapS2lsbKR1tFibM2pTxFMVaLw9hkBwkaGDqAdQstXTYIiIAiIgCIiAIkq1ia2RhcdAgLma8KqitvbZZhWsq1CQ3PkcQCbODrwBOoC1faHtZpAjqaT33M5oZYb2+8fMBRTuhD4mMnjbftWGGrVKJwzi6m+LuySy8OEg30jiOGiiK3trfL8uGbB/wyXmR/OAIO/Qha302263G1BWbS6ogZT2sxdwc6wAI0+q1QtK589VLqfS9jXJ0VntmxHVFpo0jU3P7QHI5OPiprY/tjpvcxteiacg56gOZoI0IbGbL6jmuO5l7D7LC1Ni5YyfS+yNvUMUwvoVA8AwYsQeYNws9fM2xtv1MNWbVpOLXDyI4HiF2foh7R6eLysqAU6ptYy0nlOhO4eqvVXqez5Mpnj2s7I67AGoB2qLg8HflPZd8wf6VybHdIn1sJSovN6XYE6lgu3ynL3NC+g9rYcVKFVjrhzHA+IK+asXh+2eAP9ioNSsS9TeLOs+xjAxQq1T8Tw0dzR9yV0da/0C2d1Oz6DSIJbnPe/tfVV6W9LWYKnPvVXWp0xqTpJi8TwuTYK1DEILJqZu3OkNHCU89Z8cALuceDRv79BvIXN8ds/FbZqCrTotoUogVH2zDcZjNVNzGjRcA6zPbA6Evr1P2zaXbqOu2i73WDVucaEj9Gg3ydN7AWri7Pi48Acb2t7I8VTvSeyuO/q3f5XHL/AKlrGM6L4qn/AImGqtA35HEf5gCPVfRcqG2n0vwtCc1VpcPgZ23TwgaeJCilpId2xg+ejTIPA+RVCHC66xtjp1h8TSdTq4Vz2kiAXAREEOzAyDM2Hne0l0X2NgcXhv8A4TGhjiztCXG0yakBzjfzVf8AS5eFJGDipqcvJeSxp3+a7jivZTgXtIax9M3u2o4xPJ8iB3KDxfsTYf8ACxT28nsa71aW/JYekmuBg5UcLF/+PNeerC3baPsmxdEZmvovaN+c0/POAPVa5V2NVaSDkcRwex3+ppv5qGVU48o1wRwI3Sqg/kLIq4J7LupuaBvgkf5tFYzcwfzeommYwbB0b6b4jCOblqF9JutFxlpbMkNmchuTI3m86LuOxdsMxNFtVjmGQMwY8PDXQCWkjeNNy+cGtKlNg7crYOr1tF0Gwc03a9v6XD66jcrNGpcNpcGyZ9FSi0XC+1zClgNRlVj47TQ3OAeTgRI8Ai6Xtq/FG2TeX6KzhnEgzxPzVUUoLyIiGS1R1d/N/wCrSsDpOf8A+LEf+J/+0oijn8D9DKOTdOnE46pJns0tedJhPqtfeNERcG7/AOkvUiZQfQ/JRlVEWqCMbEfT6qlDUfm5EUy4Mo9PWf0eP74dxRFtDlA79sqoXbOaXEuJomSTJPZOpK4FX1d3/VVRXdVzE3R9H4AfuWfyN+S5zhO30jdn7WXOW5r5S1gyxOkSYjSURWLf2+oR04Ly/REVgwzi3SnaNV2Kcx1V7mfpLnFuvAmFHsYOCIqVvxGDIoNHBdA9lTR+wkxc1qkneYgCTvVESn4wbovFY9k9xRFdMnzftvaFSrXf1lR74Ns7nOjukrAGqoi4Fz99mCb2FjajfdqPFyLOItbgV0qls2lV2e+pVpMqPAdDnsa5wtuLhIRFe0+8d/AHIsUIe6LXPzV3BCajQbidD3FEVD9xr3kx+ys/Q3yCIinwjY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prstClr val="black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827015" cy="41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79512" y="1628800"/>
            <a:ext cx="5904656" cy="4824536"/>
          </a:xfrm>
          <a:prstGeom prst="rect">
            <a:avLst/>
          </a:prstGeom>
        </p:spPr>
        <p:txBody>
          <a:bodyPr/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AYÇİÇEK YAĞI</a:t>
            </a:r>
          </a:p>
          <a:p>
            <a:endParaRPr lang="tr-TR" sz="2400" b="1" dirty="0">
              <a:solidFill>
                <a:prstClr val="black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37 yağ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46 küspe 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Hesaplamalar 24 saat 300 iş günü üzerinden yapılır. </a:t>
            </a:r>
          </a:p>
          <a:p>
            <a:endParaRPr lang="tr-TR" sz="2400" b="1" dirty="0">
              <a:solidFill>
                <a:prstClr val="white"/>
              </a:solidFill>
            </a:endParaRPr>
          </a:p>
          <a:p>
            <a:r>
              <a:rPr lang="nb-NO" sz="2400" b="1" dirty="0" smtClean="0">
                <a:solidFill>
                  <a:srgbClr val="FFFF00"/>
                </a:solidFill>
              </a:rPr>
              <a:t>Ön Preslemeli Ekstraksiyon veya Ekstraksiyon </a:t>
            </a:r>
            <a:endParaRPr lang="tr-TR" sz="2400" b="1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41 yağ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42 küspe </a:t>
            </a:r>
            <a:endParaRPr lang="tr-TR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Süt Üretim Süreci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5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763688" y="2261952"/>
            <a:ext cx="4902388" cy="3914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solidFill>
                  <a:prstClr val="white"/>
                </a:solidFill>
              </a:rPr>
              <a:t>TEMİZLEME STANDARDİZASYON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9" name="Başlık 1"/>
          <p:cNvSpPr txBox="1">
            <a:spLocks/>
          </p:cNvSpPr>
          <p:nvPr/>
        </p:nvSpPr>
        <p:spPr>
          <a:xfrm>
            <a:off x="3187946" y="2924207"/>
            <a:ext cx="2104134" cy="3914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solidFill>
                  <a:prstClr val="white"/>
                </a:solidFill>
              </a:rPr>
              <a:t>SEPERATÖR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2843808" y="3542893"/>
            <a:ext cx="2808312" cy="3914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solidFill>
                  <a:prstClr val="white"/>
                </a:solidFill>
              </a:rPr>
              <a:t>HOMOJENİZATÖR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1" name="Başlık 1"/>
          <p:cNvSpPr txBox="1">
            <a:spLocks/>
          </p:cNvSpPr>
          <p:nvPr/>
        </p:nvSpPr>
        <p:spPr>
          <a:xfrm>
            <a:off x="3059832" y="4176045"/>
            <a:ext cx="2376264" cy="3914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solidFill>
                  <a:prstClr val="white"/>
                </a:solidFill>
              </a:rPr>
              <a:t>PASTÖRİZATÖR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3" name="Başlık 1"/>
          <p:cNvSpPr txBox="1">
            <a:spLocks/>
          </p:cNvSpPr>
          <p:nvPr/>
        </p:nvSpPr>
        <p:spPr>
          <a:xfrm>
            <a:off x="2671084" y="4838096"/>
            <a:ext cx="3103924" cy="6331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prstClr val="white"/>
                </a:solidFill>
              </a:rPr>
              <a:t>PASTÖRİZE SÜT</a:t>
            </a:r>
            <a:endParaRPr lang="tr-TR" sz="3600" b="1" dirty="0">
              <a:solidFill>
                <a:prstClr val="white"/>
              </a:solidFill>
            </a:endParaRPr>
          </a:p>
        </p:txBody>
      </p:sp>
      <p:sp>
        <p:nvSpPr>
          <p:cNvPr id="14" name="Başlık 1"/>
          <p:cNvSpPr txBox="1">
            <a:spLocks/>
          </p:cNvSpPr>
          <p:nvPr/>
        </p:nvSpPr>
        <p:spPr>
          <a:xfrm>
            <a:off x="3187946" y="1628800"/>
            <a:ext cx="2028558" cy="3914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solidFill>
                  <a:prstClr val="white"/>
                </a:solidFill>
              </a:rPr>
              <a:t>ÇİĞ SÜT</a:t>
            </a:r>
            <a:endParaRPr lang="tr-TR" sz="2800" dirty="0">
              <a:solidFill>
                <a:prstClr val="white"/>
              </a:solidFill>
            </a:endParaRPr>
          </a:p>
        </p:txBody>
      </p:sp>
      <p:cxnSp>
        <p:nvCxnSpPr>
          <p:cNvPr id="17" name="Düz Ok Bağlayıcısı 16"/>
          <p:cNvCxnSpPr/>
          <p:nvPr/>
        </p:nvCxnSpPr>
        <p:spPr>
          <a:xfrm>
            <a:off x="4221583" y="2682482"/>
            <a:ext cx="0" cy="241725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4210941" y="3315634"/>
            <a:ext cx="0" cy="241725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4231380" y="3934319"/>
            <a:ext cx="0" cy="241725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Ok Bağlayıcısı 19"/>
          <p:cNvCxnSpPr/>
          <p:nvPr/>
        </p:nvCxnSpPr>
        <p:spPr>
          <a:xfrm>
            <a:off x="4225608" y="4581120"/>
            <a:ext cx="0" cy="241725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Ok Bağlayıcısı 21"/>
          <p:cNvCxnSpPr/>
          <p:nvPr/>
        </p:nvCxnSpPr>
        <p:spPr>
          <a:xfrm>
            <a:off x="4207499" y="2020227"/>
            <a:ext cx="0" cy="241725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endCxn id="26" idx="1"/>
          </p:cNvCxnSpPr>
          <p:nvPr/>
        </p:nvCxnSpPr>
        <p:spPr>
          <a:xfrm flipV="1">
            <a:off x="5292080" y="3115075"/>
            <a:ext cx="1391210" cy="4846"/>
          </a:xfrm>
          <a:prstGeom prst="straightConnector1">
            <a:avLst/>
          </a:prstGeom>
          <a:ln w="25400">
            <a:solidFill>
              <a:schemeClr val="tx2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aşlık 1"/>
          <p:cNvSpPr txBox="1">
            <a:spLocks/>
          </p:cNvSpPr>
          <p:nvPr/>
        </p:nvSpPr>
        <p:spPr>
          <a:xfrm>
            <a:off x="6683290" y="2919361"/>
            <a:ext cx="1201078" cy="391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solidFill>
                  <a:prstClr val="white"/>
                </a:solidFill>
              </a:rPr>
              <a:t>Krema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27" name="Başlık 1"/>
          <p:cNvSpPr txBox="1">
            <a:spLocks/>
          </p:cNvSpPr>
          <p:nvPr/>
        </p:nvSpPr>
        <p:spPr>
          <a:xfrm>
            <a:off x="1470006" y="5949280"/>
            <a:ext cx="1201078" cy="391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solidFill>
                  <a:prstClr val="white"/>
                </a:solidFill>
              </a:rPr>
              <a:t>Yoğurt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28" name="Başlık 1"/>
          <p:cNvSpPr txBox="1">
            <a:spLocks/>
          </p:cNvSpPr>
          <p:nvPr/>
        </p:nvSpPr>
        <p:spPr>
          <a:xfrm>
            <a:off x="3647425" y="5949279"/>
            <a:ext cx="1201078" cy="391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solidFill>
                  <a:prstClr val="white"/>
                </a:solidFill>
              </a:rPr>
              <a:t>Ayran</a:t>
            </a:r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29" name="Başlık 1"/>
          <p:cNvSpPr txBox="1">
            <a:spLocks/>
          </p:cNvSpPr>
          <p:nvPr/>
        </p:nvSpPr>
        <p:spPr>
          <a:xfrm>
            <a:off x="5775008" y="5949280"/>
            <a:ext cx="1201078" cy="3914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solidFill>
                  <a:prstClr val="white"/>
                </a:solidFill>
              </a:rPr>
              <a:t>Peynir</a:t>
            </a:r>
            <a:endParaRPr lang="tr-TR" sz="2800" dirty="0">
              <a:solidFill>
                <a:prstClr val="white"/>
              </a:solidFill>
            </a:endParaRPr>
          </a:p>
        </p:txBody>
      </p:sp>
      <p:cxnSp>
        <p:nvCxnSpPr>
          <p:cNvPr id="30" name="Düz Ok Bağlayıcısı 29"/>
          <p:cNvCxnSpPr>
            <a:endCxn id="28" idx="0"/>
          </p:cNvCxnSpPr>
          <p:nvPr/>
        </p:nvCxnSpPr>
        <p:spPr>
          <a:xfrm>
            <a:off x="4240013" y="5495627"/>
            <a:ext cx="7951" cy="453652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/>
          <p:cNvCxnSpPr>
            <a:stCxn id="13" idx="2"/>
            <a:endCxn id="27" idx="0"/>
          </p:cNvCxnSpPr>
          <p:nvPr/>
        </p:nvCxnSpPr>
        <p:spPr>
          <a:xfrm flipH="1">
            <a:off x="2070545" y="5471248"/>
            <a:ext cx="2152501" cy="478032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Ok Bağlayıcısı 38"/>
          <p:cNvCxnSpPr>
            <a:stCxn id="13" idx="2"/>
            <a:endCxn id="29" idx="0"/>
          </p:cNvCxnSpPr>
          <p:nvPr/>
        </p:nvCxnSpPr>
        <p:spPr>
          <a:xfrm>
            <a:off x="4223046" y="5471248"/>
            <a:ext cx="2152501" cy="478032"/>
          </a:xfrm>
          <a:prstGeom prst="straightConnector1">
            <a:avLst/>
          </a:prstGeom>
          <a:ln w="254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5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251520" y="1700808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Kapasite K= (T x 100) / R = </a:t>
            </a:r>
            <a:r>
              <a:rPr lang="tr-TR" sz="3200" b="1" dirty="0" smtClean="0">
                <a:solidFill>
                  <a:srgbClr val="FFFF00"/>
                </a:solidFill>
              </a:rPr>
              <a:t>ton/saat</a:t>
            </a:r>
          </a:p>
          <a:p>
            <a:endParaRPr lang="tr-TR" sz="3200" dirty="0">
              <a:solidFill>
                <a:prstClr val="black"/>
              </a:solidFill>
            </a:endParaRPr>
          </a:p>
          <a:p>
            <a:pPr>
              <a:lnSpc>
                <a:spcPct val="200000"/>
              </a:lnSpc>
            </a:pPr>
            <a:r>
              <a:rPr lang="fi-FI" sz="2800" b="1" dirty="0">
                <a:solidFill>
                  <a:prstClr val="white"/>
                </a:solidFill>
              </a:rPr>
              <a:t>K: Yağlı tohum işleme kapasitesi, </a:t>
            </a:r>
            <a:r>
              <a:rPr lang="fi-FI" sz="2800" b="1" dirty="0" smtClean="0">
                <a:solidFill>
                  <a:prstClr val="white"/>
                </a:solidFill>
              </a:rPr>
              <a:t>ton/saat</a:t>
            </a:r>
            <a:endParaRPr lang="fi-FI" sz="2800" b="1" dirty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2800" b="1" dirty="0">
                <a:solidFill>
                  <a:prstClr val="white"/>
                </a:solidFill>
              </a:rPr>
              <a:t>T: </a:t>
            </a:r>
            <a:r>
              <a:rPr lang="tr-TR" sz="2800" b="1" dirty="0" err="1">
                <a:solidFill>
                  <a:prstClr val="white"/>
                </a:solidFill>
              </a:rPr>
              <a:t>Ekstraksiyondan</a:t>
            </a:r>
            <a:r>
              <a:rPr lang="tr-TR" sz="2800" b="1" dirty="0">
                <a:solidFill>
                  <a:prstClr val="white"/>
                </a:solidFill>
              </a:rPr>
              <a:t> çıkan küspe miktarı, </a:t>
            </a:r>
            <a:r>
              <a:rPr lang="tr-TR" sz="2800" b="1" dirty="0" smtClean="0">
                <a:solidFill>
                  <a:prstClr val="white"/>
                </a:solidFill>
              </a:rPr>
              <a:t>ton/saat</a:t>
            </a:r>
            <a:endParaRPr lang="tr-TR" sz="2800" b="1" dirty="0">
              <a:solidFill>
                <a:prstClr val="white"/>
              </a:solidFill>
            </a:endParaRPr>
          </a:p>
          <a:p>
            <a:pPr>
              <a:lnSpc>
                <a:spcPct val="200000"/>
              </a:lnSpc>
            </a:pPr>
            <a:r>
              <a:rPr lang="tr-TR" sz="2800" b="1" dirty="0">
                <a:solidFill>
                  <a:prstClr val="white"/>
                </a:solidFill>
              </a:rPr>
              <a:t>R: Yağlı tohumdan elde edildiği kabul edilen küspe </a:t>
            </a:r>
            <a:r>
              <a:rPr lang="tr-TR" sz="2800" b="1" dirty="0" smtClean="0">
                <a:solidFill>
                  <a:prstClr val="white"/>
                </a:solidFill>
              </a:rPr>
              <a:t>miktarı</a:t>
            </a:r>
            <a:endParaRPr lang="tr-TR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04" y="1844824"/>
            <a:ext cx="384709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79512" y="1886922"/>
            <a:ext cx="4896544" cy="4092267"/>
          </a:xfrm>
          <a:prstGeom prst="rect">
            <a:avLst/>
          </a:prstGeom>
        </p:spPr>
        <p:txBody>
          <a:bodyPr/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2) HAM PAMUK YAĞI: </a:t>
            </a:r>
            <a:endParaRPr lang="tr-TR" sz="2400" b="1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13 yağ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72 küspe 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Kalan % 15 ise kapçık, toz, fire ve kayıptır. </a:t>
            </a:r>
          </a:p>
          <a:p>
            <a:endParaRPr lang="tr-TR" sz="2400" b="1" dirty="0">
              <a:solidFill>
                <a:prstClr val="white"/>
              </a:solidFill>
            </a:endParaRPr>
          </a:p>
          <a:p>
            <a:r>
              <a:rPr lang="nb-NO" sz="2400" b="1" dirty="0" smtClean="0">
                <a:solidFill>
                  <a:srgbClr val="FFFF00"/>
                </a:solidFill>
              </a:rPr>
              <a:t>Ön Preslemeli Ekstraksiyon veya Ekstraksiyon:</a:t>
            </a:r>
            <a:endParaRPr lang="tr-TR" sz="2400" b="1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16 yağ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45 Küspe</a:t>
            </a:r>
            <a:endParaRPr lang="tr-TR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cdn.shopify.com/s/files/1/0275/2899/products/soya_bean_7f95d77c-ea8e-4f52-9345-1de2504da82f.jpg?v=13930013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60" y="1916832"/>
            <a:ext cx="490472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1988840"/>
            <a:ext cx="5616624" cy="3228171"/>
          </a:xfrm>
          <a:prstGeom prst="rect">
            <a:avLst/>
          </a:prstGeom>
        </p:spPr>
        <p:txBody>
          <a:bodyPr/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3) SOYA YAĞI </a:t>
            </a:r>
          </a:p>
          <a:p>
            <a:endParaRPr lang="tr-TR" sz="2400" b="1" dirty="0">
              <a:solidFill>
                <a:srgbClr val="FFFF00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18 yağ 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71 küspe</a:t>
            </a:r>
            <a:endParaRPr lang="tr-TR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6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260985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48279" y="1988840"/>
            <a:ext cx="6624736" cy="4104456"/>
          </a:xfrm>
          <a:prstGeom prst="rect">
            <a:avLst/>
          </a:prstGeom>
        </p:spPr>
        <p:txBody>
          <a:bodyPr/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4) HAM ZEYTİNYAĞI İMALATHANELERİ (TASİRHANELER) </a:t>
            </a:r>
          </a:p>
          <a:p>
            <a:endParaRPr lang="tr-TR" sz="24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1- El mengeneleri  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Clr>
                <a:srgbClr val="FFFF00"/>
              </a:buCl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2- Hidrolik Presler  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Clr>
                <a:srgbClr val="FFFF00"/>
              </a:buCl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3- </a:t>
            </a:r>
            <a:r>
              <a:rPr lang="tr-TR" sz="2400" b="1" dirty="0" err="1" smtClean="0">
                <a:solidFill>
                  <a:prstClr val="white"/>
                </a:solidFill>
              </a:rPr>
              <a:t>Kontinü</a:t>
            </a:r>
            <a:r>
              <a:rPr lang="tr-TR" sz="2400" b="1" dirty="0" smtClean="0">
                <a:solidFill>
                  <a:prstClr val="white"/>
                </a:solidFill>
              </a:rPr>
              <a:t> Sistem 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Clr>
                <a:srgbClr val="FFFF00"/>
              </a:buCl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Genellikle 24 saatte 45 ton zeytin işlendiği kabul edilir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Clr>
                <a:srgbClr val="FFFF00"/>
              </a:buCl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20 –25 </a:t>
            </a:r>
            <a:r>
              <a:rPr lang="tr-TR" sz="2400" b="1" dirty="0" err="1" smtClean="0">
                <a:solidFill>
                  <a:prstClr val="white"/>
                </a:solidFill>
              </a:rPr>
              <a:t>zeytinyağ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buClr>
                <a:srgbClr val="FFFF00"/>
              </a:buClr>
              <a:buFontTx/>
              <a:buChar char="•"/>
            </a:pPr>
            <a:r>
              <a:rPr lang="tr-TR" sz="2400" b="1" dirty="0" smtClean="0">
                <a:solidFill>
                  <a:prstClr val="white"/>
                </a:solidFill>
              </a:rPr>
              <a:t>% 50-60 yağlı prina</a:t>
            </a:r>
            <a:endParaRPr lang="tr-TR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107504" y="1844825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>
                <a:solidFill>
                  <a:srgbClr val="FFC000"/>
                </a:solidFill>
              </a:rPr>
              <a:t>1- Un Üretimi - Buğday </a:t>
            </a:r>
            <a:r>
              <a:rPr lang="tr-TR" sz="2400" b="1" dirty="0">
                <a:solidFill>
                  <a:srgbClr val="FFC000"/>
                </a:solidFill>
              </a:rPr>
              <a:t>Unu</a:t>
            </a:r>
            <a:endParaRPr lang="tr-TR" sz="2400" dirty="0">
              <a:solidFill>
                <a:srgbClr val="FFC00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94772"/>
              </p:ext>
            </p:extLst>
          </p:nvPr>
        </p:nvGraphicFramePr>
        <p:xfrm>
          <a:off x="296129" y="3089562"/>
          <a:ext cx="8452335" cy="32917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7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7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TEMİZLEME ÜNİTESİ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KIRMA ÜNİTESİ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DEĞİRMEN ÜNİTESİ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</a:rPr>
                        <a:t>Çöp </a:t>
                      </a:r>
                      <a:r>
                        <a:rPr lang="tr-TR" sz="2400" dirty="0" err="1">
                          <a:solidFill>
                            <a:schemeClr val="tx1"/>
                          </a:solidFill>
                          <a:effectLst/>
                        </a:rPr>
                        <a:t>sasörü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Kırıcı </a:t>
                      </a:r>
                      <a:r>
                        <a:rPr lang="tr-TR" sz="2400" b="1" dirty="0" err="1">
                          <a:solidFill>
                            <a:schemeClr val="tx1"/>
                          </a:solidFill>
                          <a:effectLst/>
                        </a:rPr>
                        <a:t>valsler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>
                          <a:solidFill>
                            <a:schemeClr val="tx1"/>
                          </a:solidFill>
                          <a:effectLst/>
                        </a:rPr>
                        <a:t>Vals</a:t>
                      </a:r>
                      <a:endParaRPr lang="tr-TR" sz="2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</a:rPr>
                        <a:t>Tarar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Elek 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effectLst/>
                        </a:rPr>
                        <a:t>Triyör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irmik </a:t>
                      </a:r>
                      <a:r>
                        <a:rPr lang="tr-TR" sz="2400" b="1" dirty="0" err="1">
                          <a:solidFill>
                            <a:schemeClr val="tx1"/>
                          </a:solidFill>
                          <a:effectLst/>
                        </a:rPr>
                        <a:t>sasörü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</a:rPr>
                        <a:t>Taş ayırıcı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Hava kanalları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</a:rPr>
                        <a:t>Yıkama veya tavlama  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Tarar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effectLst/>
                        </a:rPr>
                        <a:t>Kombinatör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>
                          <a:solidFill>
                            <a:schemeClr val="tx1"/>
                          </a:solidFill>
                          <a:effectLst/>
                        </a:rPr>
                        <a:t>Tavlama siloları</a:t>
                      </a:r>
                      <a:endParaRPr lang="tr-TR" sz="2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tr-TR" sz="2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9" y="2490277"/>
            <a:ext cx="72728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altLang="tr-TR" sz="2400" b="1" dirty="0" smtClean="0">
                <a:solidFill>
                  <a:srgbClr val="FFFF00"/>
                </a:solidFill>
                <a:ea typeface="Calibri" pitchFamily="34" charset="0"/>
              </a:rPr>
              <a:t>Tesiste bulundurulması zorunlu makineler</a:t>
            </a:r>
            <a:endParaRPr lang="tr-TR" altLang="tr-TR" sz="2400" dirty="0" smtClean="0">
              <a:solidFill>
                <a:srgbClr val="FFFF00"/>
              </a:solidFill>
            </a:endParaRPr>
          </a:p>
          <a:p>
            <a:pPr eaLnBrk="0" hangingPunct="0"/>
            <a:endParaRPr lang="tr-TR" altLang="tr-TR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539551" y="1853351"/>
            <a:ext cx="4104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Kapasite 24 </a:t>
            </a:r>
            <a:r>
              <a:rPr lang="tr-TR" sz="2400" b="1" dirty="0">
                <a:solidFill>
                  <a:prstClr val="white"/>
                </a:solidFill>
              </a:rPr>
              <a:t>saat, yılda 300 iş </a:t>
            </a:r>
            <a:r>
              <a:rPr lang="tr-TR" sz="2400" b="1" dirty="0" smtClean="0">
                <a:solidFill>
                  <a:prstClr val="white"/>
                </a:solidFill>
              </a:rPr>
              <a:t>üzerinden </a:t>
            </a:r>
            <a:endParaRPr lang="tr-TR" sz="2400" b="1" dirty="0">
              <a:solidFill>
                <a:prstClr val="white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539550" y="2973381"/>
            <a:ext cx="4968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Vals </a:t>
            </a:r>
            <a:r>
              <a:rPr lang="tr-TR" sz="2400" b="1" dirty="0">
                <a:solidFill>
                  <a:prstClr val="white"/>
                </a:solidFill>
              </a:rPr>
              <a:t>uzunlukları çift yönlü </a:t>
            </a:r>
            <a:r>
              <a:rPr lang="tr-TR" sz="2400" b="1" dirty="0" smtClean="0">
                <a:solidFill>
                  <a:prstClr val="white"/>
                </a:solidFill>
              </a:rPr>
              <a:t>ölçülmek </a:t>
            </a:r>
            <a:r>
              <a:rPr lang="tr-TR" sz="2400" b="1" dirty="0">
                <a:solidFill>
                  <a:prstClr val="white"/>
                </a:solidFill>
              </a:rPr>
              <a:t>suretiyle toplam </a:t>
            </a:r>
            <a:r>
              <a:rPr lang="tr-TR" sz="2400" b="1" dirty="0" smtClean="0">
                <a:solidFill>
                  <a:prstClr val="white"/>
                </a:solidFill>
              </a:rPr>
              <a:t>uzunluğu </a:t>
            </a:r>
            <a:r>
              <a:rPr lang="tr-TR" sz="2400" b="1" dirty="0">
                <a:solidFill>
                  <a:prstClr val="white"/>
                </a:solidFill>
              </a:rPr>
              <a:t>bulunur.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853351"/>
            <a:ext cx="3653805" cy="2609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86968"/>
              </p:ext>
            </p:extLst>
          </p:nvPr>
        </p:nvGraphicFramePr>
        <p:xfrm>
          <a:off x="539551" y="4653136"/>
          <a:ext cx="7305744" cy="1343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Ürün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Un </a:t>
                      </a:r>
                      <a:r>
                        <a:rPr lang="tr-TR" sz="2400" dirty="0">
                          <a:effectLst/>
                        </a:rPr>
                        <a:t>(%)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Kepek(%)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 smtClean="0">
                          <a:effectLst/>
                        </a:rPr>
                        <a:t>Fire </a:t>
                      </a:r>
                      <a:r>
                        <a:rPr lang="tr-TR" sz="2400" dirty="0">
                          <a:effectLst/>
                        </a:rPr>
                        <a:t>(%)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Buğday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 smtClean="0">
                          <a:effectLst/>
                        </a:rPr>
                        <a:t>74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 smtClean="0">
                          <a:effectLst/>
                        </a:rPr>
                        <a:t>26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 smtClean="0">
                          <a:effectLst/>
                        </a:rPr>
                        <a:t>5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9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329517" y="1412776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rgbClr val="FFFF00"/>
                </a:solidFill>
              </a:rPr>
              <a:t>Örnek</a:t>
            </a:r>
            <a:endParaRPr lang="tr-TR" sz="2400" dirty="0">
              <a:solidFill>
                <a:srgbClr val="FFFF00"/>
              </a:solidFill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819681"/>
              </p:ext>
            </p:extLst>
          </p:nvPr>
        </p:nvGraphicFramePr>
        <p:xfrm>
          <a:off x="395536" y="5373216"/>
          <a:ext cx="7848872" cy="123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Vals Tipi</a:t>
                      </a:r>
                      <a:endParaRPr lang="tr-T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S Değeri</a:t>
                      </a:r>
                      <a:endParaRPr lang="tr-TR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effectLst/>
                        </a:rPr>
                        <a:t>Rulmanlı</a:t>
                      </a:r>
                      <a:r>
                        <a:rPr lang="tr-TR" sz="1800" b="1" dirty="0">
                          <a:effectLst/>
                        </a:rPr>
                        <a:t> yatak</a:t>
                      </a:r>
                      <a:endParaRPr lang="tr-T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effectLst/>
                        </a:rPr>
                        <a:t>1,2</a:t>
                      </a:r>
                      <a:endParaRPr lang="tr-TR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err="1">
                          <a:effectLst/>
                        </a:rPr>
                        <a:t>Rulmansız</a:t>
                      </a:r>
                      <a:r>
                        <a:rPr lang="tr-TR" sz="1800" b="1" dirty="0">
                          <a:effectLst/>
                        </a:rPr>
                        <a:t> (</a:t>
                      </a:r>
                      <a:r>
                        <a:rPr lang="tr-TR" sz="1800" b="1" dirty="0" err="1">
                          <a:effectLst/>
                        </a:rPr>
                        <a:t>Prinç</a:t>
                      </a:r>
                      <a:r>
                        <a:rPr lang="tr-TR" sz="1800" b="1" dirty="0">
                          <a:effectLst/>
                        </a:rPr>
                        <a:t>,  sarı malzeme) yatak</a:t>
                      </a:r>
                      <a:endParaRPr lang="tr-T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</a:rPr>
                        <a:t>1,7</a:t>
                      </a:r>
                      <a:endParaRPr lang="tr-T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6108" y="1772816"/>
            <a:ext cx="885698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fontAlgn="base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20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tr-TR" altLang="tr-TR" sz="2000" b="1" dirty="0" smtClean="0">
                <a:solidFill>
                  <a:prstClr val="white"/>
                </a:solidFill>
                <a:ea typeface="Times New Roman" pitchFamily="18" charset="0"/>
              </a:rPr>
              <a:t>Kapasite Hesabı</a:t>
            </a:r>
          </a:p>
          <a:p>
            <a:pPr algn="just"/>
            <a:endParaRPr lang="tr-TR" altLang="tr-TR" sz="2000" dirty="0" smtClean="0">
              <a:solidFill>
                <a:prstClr val="white"/>
              </a:solidFill>
            </a:endParaRPr>
          </a:p>
          <a:p>
            <a:pPr algn="just" eaLnBrk="0" hangingPunct="0"/>
            <a:r>
              <a:rPr lang="tr-TR" altLang="tr-TR" sz="2000" b="1" dirty="0" smtClean="0">
                <a:solidFill>
                  <a:prstClr val="white"/>
                </a:solidFill>
                <a:ea typeface="Times New Roman" pitchFamily="18" charset="0"/>
              </a:rPr>
              <a:t>K(Kapasite) = (A / s) x 100 kg x 300 gün = …… kg/yıl buğday kırma</a:t>
            </a:r>
            <a:endParaRPr lang="tr-TR" altLang="tr-TR" sz="2000" dirty="0" smtClean="0">
              <a:solidFill>
                <a:prstClr val="white"/>
              </a:solidFill>
            </a:endParaRPr>
          </a:p>
          <a:p>
            <a:pPr algn="just" eaLnBrk="0" hangingPunct="0"/>
            <a:r>
              <a:rPr lang="tr-TR" altLang="tr-TR" sz="2000" dirty="0" smtClean="0">
                <a:solidFill>
                  <a:prstClr val="white"/>
                </a:solidFill>
                <a:ea typeface="Times New Roman" pitchFamily="18" charset="0"/>
              </a:rPr>
              <a:t>A : Toplam Vals Uzunluğu (iki yönlü)  </a:t>
            </a:r>
            <a:endParaRPr lang="tr-TR" altLang="tr-TR" sz="2000" dirty="0" smtClean="0">
              <a:solidFill>
                <a:prstClr val="white"/>
              </a:solidFill>
            </a:endParaRPr>
          </a:p>
          <a:p>
            <a:pPr algn="just" eaLnBrk="0" hangingPunct="0"/>
            <a:r>
              <a:rPr lang="tr-TR" altLang="tr-TR" sz="2000" b="1" dirty="0" smtClean="0">
                <a:solidFill>
                  <a:prstClr val="white"/>
                </a:solidFill>
                <a:ea typeface="Times New Roman" pitchFamily="18" charset="0"/>
              </a:rPr>
              <a:t>s :</a:t>
            </a:r>
            <a:r>
              <a:rPr lang="tr-TR" altLang="tr-TR" sz="2000" dirty="0" smtClean="0">
                <a:solidFill>
                  <a:prstClr val="white"/>
                </a:solidFill>
                <a:ea typeface="Times New Roman" pitchFamily="18" charset="0"/>
              </a:rPr>
              <a:t> 24 saatte 100 kg buğdayı kırabilecek vals uzunlukları, cm</a:t>
            </a:r>
          </a:p>
          <a:p>
            <a:pPr algn="just" eaLnBrk="0" hangingPunct="0"/>
            <a:endParaRPr lang="tr-TR" altLang="tr-TR" sz="2000" dirty="0" smtClean="0">
              <a:solidFill>
                <a:prstClr val="white"/>
              </a:solidFill>
            </a:endParaRPr>
          </a:p>
          <a:p>
            <a:pPr algn="just" eaLnBrk="0" hangingPunct="0"/>
            <a:r>
              <a:rPr lang="tr-TR" altLang="tr-TR" sz="2000" b="1" dirty="0" smtClean="0">
                <a:solidFill>
                  <a:prstClr val="white"/>
                </a:solidFill>
                <a:ea typeface="Times New Roman" pitchFamily="18" charset="0"/>
              </a:rPr>
              <a:t>Örnek hesaplama:</a:t>
            </a:r>
            <a:r>
              <a:rPr lang="tr-TR" altLang="tr-TR" sz="2000" dirty="0" smtClean="0">
                <a:solidFill>
                  <a:prstClr val="white"/>
                </a:solidFill>
                <a:ea typeface="Times New Roman" pitchFamily="18" charset="0"/>
              </a:rPr>
              <a:t> Tesiste kırıcı vals devri 525 devir/dakika olan 100 cm boyunda 5 adet </a:t>
            </a:r>
            <a:r>
              <a:rPr lang="tr-TR" altLang="tr-TR" sz="2000" dirty="0" err="1" smtClean="0">
                <a:solidFill>
                  <a:prstClr val="white"/>
                </a:solidFill>
                <a:ea typeface="Times New Roman" pitchFamily="18" charset="0"/>
              </a:rPr>
              <a:t>rulmanlı</a:t>
            </a:r>
            <a:r>
              <a:rPr lang="tr-TR" altLang="tr-TR" sz="2000" dirty="0" smtClean="0">
                <a:solidFill>
                  <a:prstClr val="white"/>
                </a:solidFill>
                <a:ea typeface="Times New Roman" pitchFamily="18" charset="0"/>
              </a:rPr>
              <a:t> tip vals var  ise;</a:t>
            </a:r>
            <a:endParaRPr lang="tr-TR" altLang="tr-TR" sz="2000" dirty="0" smtClean="0">
              <a:solidFill>
                <a:prstClr val="white"/>
              </a:solidFill>
            </a:endParaRPr>
          </a:p>
          <a:p>
            <a:pPr algn="just" eaLnBrk="0" hangingPunct="0"/>
            <a:r>
              <a:rPr lang="tr-TR" altLang="tr-TR" sz="2000" dirty="0" smtClean="0">
                <a:solidFill>
                  <a:prstClr val="white"/>
                </a:solidFill>
                <a:ea typeface="Times New Roman" pitchFamily="18" charset="0"/>
              </a:rPr>
              <a:t>Buna göre s değeri s=1,2 alınır.	</a:t>
            </a:r>
            <a:endParaRPr lang="tr-TR" altLang="tr-TR" sz="2000" dirty="0" smtClean="0">
              <a:solidFill>
                <a:prstClr val="white"/>
              </a:solidFill>
            </a:endParaRPr>
          </a:p>
          <a:p>
            <a:pPr algn="just" eaLnBrk="0" hangingPunct="0"/>
            <a:r>
              <a:rPr lang="tr-TR" altLang="tr-TR" sz="2000" dirty="0" smtClean="0">
                <a:solidFill>
                  <a:prstClr val="white"/>
                </a:solidFill>
                <a:ea typeface="Times New Roman" pitchFamily="18" charset="0"/>
              </a:rPr>
              <a:t>K(Kapasite) = 1000/1,2 x 100 x 300 = 25.000.000 kg/yıl buğday kırma kapasitesi hesaplanır.</a:t>
            </a:r>
            <a:endParaRPr lang="tr-TR" altLang="tr-TR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52259"/>
              </p:ext>
            </p:extLst>
          </p:nvPr>
        </p:nvGraphicFramePr>
        <p:xfrm>
          <a:off x="98631" y="5013176"/>
          <a:ext cx="7305744" cy="14155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6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Ürün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İrmik (%)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İrmik altı un (%)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Kepek ve Razmol (%)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Buğday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effectLst/>
                        </a:rPr>
                        <a:t>60-65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effectLst/>
                        </a:rPr>
                        <a:t>15-20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 smtClean="0">
                          <a:effectLst/>
                        </a:rPr>
                        <a:t>20-22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631" y="1556792"/>
            <a:ext cx="528398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altLang="tr-TR" sz="2400" b="1" dirty="0" smtClean="0">
                <a:solidFill>
                  <a:srgbClr val="FFFF00"/>
                </a:solidFill>
                <a:ea typeface="Times New Roman" pitchFamily="18" charset="0"/>
              </a:rPr>
              <a:t>Buğday irmiği</a:t>
            </a:r>
          </a:p>
          <a:p>
            <a:endParaRPr lang="tr-TR" altLang="tr-TR" sz="2400" b="1" dirty="0" smtClean="0">
              <a:solidFill>
                <a:srgbClr val="FFFF00"/>
              </a:solidFill>
              <a:ea typeface="Times New Roman" pitchFamily="18" charset="0"/>
            </a:endParaRPr>
          </a:p>
          <a:p>
            <a:pPr marL="228600" indent="-228600">
              <a:buFontTx/>
              <a:buAutoNum type="alphaLcParenR"/>
            </a:pPr>
            <a:endParaRPr lang="tr-TR" altLang="tr-TR" sz="2400" b="1" dirty="0" smtClean="0">
              <a:solidFill>
                <a:prstClr val="white"/>
              </a:solidFill>
            </a:endParaRPr>
          </a:p>
          <a:p>
            <a:pPr eaLnBrk="0" hangingPunct="0"/>
            <a:r>
              <a:rPr lang="tr-TR" altLang="tr-TR" sz="2400" b="1" dirty="0" smtClean="0">
                <a:solidFill>
                  <a:prstClr val="white"/>
                </a:solidFill>
                <a:ea typeface="Times New Roman" pitchFamily="18" charset="0"/>
              </a:rPr>
              <a:t>İrmik üretimi yapan tesislerde vals sayısı kadar “İrmik </a:t>
            </a:r>
            <a:r>
              <a:rPr lang="tr-TR" altLang="tr-TR" sz="2400" b="1" dirty="0" err="1" smtClean="0">
                <a:solidFill>
                  <a:prstClr val="white"/>
                </a:solidFill>
                <a:ea typeface="Times New Roman" pitchFamily="18" charset="0"/>
              </a:rPr>
              <a:t>Sasörü</a:t>
            </a:r>
            <a:r>
              <a:rPr lang="tr-TR" altLang="tr-TR" sz="2400" b="1" dirty="0" smtClean="0">
                <a:solidFill>
                  <a:prstClr val="white"/>
                </a:solidFill>
                <a:ea typeface="Times New Roman" pitchFamily="18" charset="0"/>
              </a:rPr>
              <a:t>” </a:t>
            </a:r>
            <a:r>
              <a:rPr lang="tr-TR" altLang="tr-TR" sz="2400" b="1" u="sng" dirty="0" smtClean="0">
                <a:solidFill>
                  <a:srgbClr val="FFFF00"/>
                </a:solidFill>
                <a:ea typeface="Times New Roman" pitchFamily="18" charset="0"/>
              </a:rPr>
              <a:t>bulundurulması zorunludur</a:t>
            </a:r>
            <a:endParaRPr lang="tr-TR" altLang="tr-TR" sz="2400" b="1" dirty="0" smtClean="0">
              <a:solidFill>
                <a:prstClr val="white"/>
              </a:solidFill>
            </a:endParaRPr>
          </a:p>
          <a:p>
            <a:pPr eaLnBrk="0" hangingPunct="0"/>
            <a:endParaRPr lang="tr-TR" altLang="tr-TR" sz="2400" b="1" dirty="0" smtClean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14" y="1916832"/>
            <a:ext cx="3296545" cy="251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5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539551" y="1412776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Mısır İrmiği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56045" y="1869472"/>
            <a:ext cx="8917954" cy="4888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00"/>
              </a:lnSpc>
              <a:buClr>
                <a:srgbClr val="FFFF00"/>
              </a:buClr>
            </a:pPr>
            <a:r>
              <a:rPr lang="tr-TR" sz="2400" b="1" dirty="0" smtClean="0">
                <a:solidFill>
                  <a:srgbClr val="F79646">
                    <a:lumMod val="40000"/>
                    <a:lumOff val="60000"/>
                  </a:srgbClr>
                </a:solidFill>
              </a:rPr>
              <a:t>      Üretim Aşamaları</a:t>
            </a:r>
          </a:p>
          <a:p>
            <a:pPr marL="342900" indent="-342900">
              <a:lnSpc>
                <a:spcPts val="34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Silolarda bulunan mısırın taş ve çöp </a:t>
            </a:r>
            <a:r>
              <a:rPr lang="tr-TR" sz="2400" b="1" dirty="0" err="1" smtClean="0">
                <a:solidFill>
                  <a:prstClr val="white"/>
                </a:solidFill>
              </a:rPr>
              <a:t>sasörlerinden</a:t>
            </a:r>
            <a:r>
              <a:rPr lang="tr-TR" sz="2400" b="1" dirty="0" smtClean="0">
                <a:solidFill>
                  <a:prstClr val="white"/>
                </a:solidFill>
              </a:rPr>
              <a:t> geçirilerek </a:t>
            </a:r>
          </a:p>
          <a:p>
            <a:pPr>
              <a:lnSpc>
                <a:spcPts val="3400"/>
              </a:lnSpc>
              <a:buClr>
                <a:srgbClr val="FFFF00"/>
              </a:buClr>
            </a:pPr>
            <a:r>
              <a:rPr lang="tr-TR" sz="2400" b="1" dirty="0">
                <a:solidFill>
                  <a:prstClr val="white"/>
                </a:solidFill>
              </a:rPr>
              <a:t> </a:t>
            </a:r>
            <a:r>
              <a:rPr lang="tr-TR" sz="2400" b="1" dirty="0" smtClean="0">
                <a:solidFill>
                  <a:prstClr val="white"/>
                </a:solidFill>
              </a:rPr>
              <a:t>    yabancı maddelerden temizlenmesi</a:t>
            </a:r>
          </a:p>
          <a:p>
            <a:pPr marL="342900" indent="-342900">
              <a:lnSpc>
                <a:spcPts val="34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Temizlenen mısırların yıkanıp tavlanması</a:t>
            </a:r>
          </a:p>
          <a:p>
            <a:pPr marL="342900" indent="-342900">
              <a:lnSpc>
                <a:spcPts val="34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Tavlanan mısırın </a:t>
            </a:r>
            <a:r>
              <a:rPr lang="tr-TR" sz="2400" b="1" dirty="0" err="1" smtClean="0">
                <a:solidFill>
                  <a:prstClr val="white"/>
                </a:solidFill>
              </a:rPr>
              <a:t>Degermanitörde</a:t>
            </a:r>
            <a:r>
              <a:rPr lang="tr-TR" sz="2400" b="1" dirty="0" smtClean="0">
                <a:solidFill>
                  <a:prstClr val="white"/>
                </a:solidFill>
              </a:rPr>
              <a:t> </a:t>
            </a:r>
            <a:r>
              <a:rPr lang="tr-TR" sz="2400" b="1" dirty="0" err="1" smtClean="0">
                <a:solidFill>
                  <a:prstClr val="white"/>
                </a:solidFill>
              </a:rPr>
              <a:t>Ruşeymi</a:t>
            </a:r>
            <a:r>
              <a:rPr lang="tr-TR" sz="2400" b="1" dirty="0" smtClean="0">
                <a:solidFill>
                  <a:prstClr val="white"/>
                </a:solidFill>
              </a:rPr>
              <a:t> ve </a:t>
            </a:r>
            <a:r>
              <a:rPr lang="tr-TR" sz="2400" b="1" dirty="0" err="1" smtClean="0">
                <a:solidFill>
                  <a:prstClr val="white"/>
                </a:solidFill>
              </a:rPr>
              <a:t>Germ’nün</a:t>
            </a:r>
            <a:r>
              <a:rPr lang="tr-TR" sz="2400" b="1" dirty="0" smtClean="0">
                <a:solidFill>
                  <a:prstClr val="white"/>
                </a:solidFill>
              </a:rPr>
              <a:t> ayrılması</a:t>
            </a:r>
          </a:p>
          <a:p>
            <a:pPr marL="342900" indent="-342900">
              <a:lnSpc>
                <a:spcPts val="34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prstClr val="white"/>
                </a:solidFill>
              </a:rPr>
              <a:t>Degerminatörde</a:t>
            </a:r>
            <a:r>
              <a:rPr lang="tr-TR" sz="2400" b="1" dirty="0" smtClean="0">
                <a:solidFill>
                  <a:prstClr val="white"/>
                </a:solidFill>
              </a:rPr>
              <a:t> oluşan kepeğin hafif tane ayırıcısıyla sistemden </a:t>
            </a:r>
          </a:p>
          <a:p>
            <a:pPr>
              <a:lnSpc>
                <a:spcPts val="3400"/>
              </a:lnSpc>
              <a:buClr>
                <a:srgbClr val="FFFF00"/>
              </a:buClr>
            </a:pPr>
            <a:r>
              <a:rPr lang="tr-TR" sz="2400" b="1" dirty="0" smtClean="0">
                <a:solidFill>
                  <a:prstClr val="white"/>
                </a:solidFill>
              </a:rPr>
              <a:t>    </a:t>
            </a:r>
            <a:r>
              <a:rPr lang="tr-TR" sz="2400" b="1" dirty="0" err="1" smtClean="0">
                <a:solidFill>
                  <a:prstClr val="white"/>
                </a:solidFill>
              </a:rPr>
              <a:t>uzaklaştırıması</a:t>
            </a:r>
            <a:endParaRPr lang="tr-TR" sz="2400" b="1" dirty="0" smtClean="0">
              <a:solidFill>
                <a:prstClr val="white"/>
              </a:solidFill>
            </a:endParaRPr>
          </a:p>
          <a:p>
            <a:pPr marL="342900" indent="-342900">
              <a:lnSpc>
                <a:spcPts val="34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Parçalanan mısırın </a:t>
            </a:r>
            <a:r>
              <a:rPr lang="tr-TR" sz="2400" b="1" dirty="0" err="1" smtClean="0">
                <a:solidFill>
                  <a:prstClr val="white"/>
                </a:solidFill>
              </a:rPr>
              <a:t>valslere</a:t>
            </a:r>
            <a:r>
              <a:rPr lang="tr-TR" sz="2400" b="1" dirty="0" smtClean="0">
                <a:solidFill>
                  <a:prstClr val="white"/>
                </a:solidFill>
              </a:rPr>
              <a:t> gönderilmesi</a:t>
            </a:r>
          </a:p>
          <a:p>
            <a:pPr marL="342900" indent="-342900">
              <a:lnSpc>
                <a:spcPts val="34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prstClr val="white"/>
                </a:solidFill>
              </a:rPr>
              <a:t>Valslerde</a:t>
            </a:r>
            <a:r>
              <a:rPr lang="tr-TR" sz="2400" b="1" dirty="0" smtClean="0">
                <a:solidFill>
                  <a:prstClr val="white"/>
                </a:solidFill>
              </a:rPr>
              <a:t> işlenen mısırın boyutlandırılması ve oluşan kepeğin </a:t>
            </a:r>
          </a:p>
          <a:p>
            <a:pPr>
              <a:lnSpc>
                <a:spcPts val="3400"/>
              </a:lnSpc>
              <a:buClr>
                <a:srgbClr val="FFFF00"/>
              </a:buClr>
            </a:pPr>
            <a:r>
              <a:rPr lang="tr-TR" sz="2400" b="1" dirty="0">
                <a:solidFill>
                  <a:prstClr val="white"/>
                </a:solidFill>
              </a:rPr>
              <a:t> </a:t>
            </a:r>
            <a:r>
              <a:rPr lang="tr-TR" sz="2400" b="1" dirty="0" smtClean="0">
                <a:solidFill>
                  <a:prstClr val="white"/>
                </a:solidFill>
              </a:rPr>
              <a:t>   ayrılması için elek ve </a:t>
            </a:r>
            <a:r>
              <a:rPr lang="tr-TR" sz="2400" b="1" dirty="0" err="1" smtClean="0">
                <a:solidFill>
                  <a:prstClr val="white"/>
                </a:solidFill>
              </a:rPr>
              <a:t>sasörlere</a:t>
            </a:r>
            <a:r>
              <a:rPr lang="tr-TR" sz="2400" b="1" dirty="0" smtClean="0">
                <a:solidFill>
                  <a:prstClr val="white"/>
                </a:solidFill>
              </a:rPr>
              <a:t> gönderilmesi</a:t>
            </a:r>
          </a:p>
          <a:p>
            <a:pPr marL="342900" indent="-342900">
              <a:lnSpc>
                <a:spcPts val="34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err="1" smtClean="0">
                <a:solidFill>
                  <a:prstClr val="white"/>
                </a:solidFill>
              </a:rPr>
              <a:t>Sasörlerde</a:t>
            </a:r>
            <a:r>
              <a:rPr lang="tr-TR" sz="2400" b="1" dirty="0" smtClean="0">
                <a:solidFill>
                  <a:prstClr val="white"/>
                </a:solidFill>
              </a:rPr>
              <a:t> boyutlandırması yapılan irmiğin paketlenmesi </a:t>
            </a:r>
            <a:endParaRPr lang="tr-TR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539551" y="1412776"/>
            <a:ext cx="196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Mısır Tanesi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80" y="1844556"/>
            <a:ext cx="6487281" cy="469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2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Pastörize Süt 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6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60944" y="2204864"/>
            <a:ext cx="8172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tr-TR" sz="32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Pastörizatör</a:t>
            </a:r>
            <a:r>
              <a:rPr lang="tr-TR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Kapasitesi </a:t>
            </a:r>
            <a:endParaRPr lang="tr-T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 = </a:t>
            </a:r>
            <a:r>
              <a:rPr lang="tr-TR" sz="28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/saat 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8 x 300 x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0,85 = </a:t>
            </a:r>
            <a:r>
              <a:rPr lang="tr-TR" sz="28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/yıl    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938128" y="3933056"/>
            <a:ext cx="819521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tr-TR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Kaynatma </a:t>
            </a:r>
            <a:r>
              <a:rPr lang="tr-TR" sz="32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(Pişirme) </a:t>
            </a:r>
            <a:r>
              <a:rPr lang="tr-TR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Kazanlarına göre</a:t>
            </a:r>
            <a:endParaRPr lang="tr-T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=Kazan Hacmi 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8/1,5 saat x 300 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0,85 = </a:t>
            </a:r>
            <a:r>
              <a:rPr lang="tr-TR" sz="28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/yıl 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539551" y="1412776"/>
            <a:ext cx="196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Mısır Tanesi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19300"/>
            <a:ext cx="5010438" cy="436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8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274366" y="1412776"/>
            <a:ext cx="4050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FFFF00"/>
                </a:solidFill>
              </a:rPr>
              <a:t>Neden </a:t>
            </a:r>
            <a:r>
              <a:rPr lang="tr-TR" sz="3200" b="1" dirty="0" err="1" smtClean="0">
                <a:solidFill>
                  <a:srgbClr val="FFFF00"/>
                </a:solidFill>
              </a:rPr>
              <a:t>Degerminatör</a:t>
            </a:r>
            <a:r>
              <a:rPr lang="tr-TR" sz="3200" b="1" dirty="0" smtClean="0">
                <a:solidFill>
                  <a:srgbClr val="FFFF00"/>
                </a:solidFill>
              </a:rPr>
              <a:t> ?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251520" y="2089552"/>
            <a:ext cx="8136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dirty="0" smtClean="0">
                <a:solidFill>
                  <a:prstClr val="white"/>
                </a:solidFill>
              </a:rPr>
              <a:t>Mısır </a:t>
            </a:r>
            <a:r>
              <a:rPr lang="tr-TR" sz="2400" dirty="0">
                <a:solidFill>
                  <a:prstClr val="white"/>
                </a:solidFill>
              </a:rPr>
              <a:t>irmiği ve ununda </a:t>
            </a:r>
            <a:r>
              <a:rPr lang="tr-TR" sz="2400" dirty="0" smtClean="0">
                <a:solidFill>
                  <a:prstClr val="white"/>
                </a:solidFill>
              </a:rPr>
              <a:t>yağ </a:t>
            </a:r>
            <a:r>
              <a:rPr lang="tr-TR" sz="2400" dirty="0">
                <a:solidFill>
                  <a:prstClr val="white"/>
                </a:solidFill>
              </a:rPr>
              <a:t>ve </a:t>
            </a:r>
            <a:r>
              <a:rPr lang="tr-TR" sz="2400" dirty="0" smtClean="0">
                <a:solidFill>
                  <a:prstClr val="white"/>
                </a:solidFill>
              </a:rPr>
              <a:t>protein </a:t>
            </a:r>
            <a:r>
              <a:rPr lang="tr-TR" sz="2400" dirty="0">
                <a:solidFill>
                  <a:prstClr val="white"/>
                </a:solidFill>
              </a:rPr>
              <a:t>oranı </a:t>
            </a:r>
            <a:r>
              <a:rPr lang="tr-TR" sz="2400" dirty="0" smtClean="0">
                <a:solidFill>
                  <a:prstClr val="white"/>
                </a:solidFill>
              </a:rPr>
              <a:t>düşük olması </a:t>
            </a:r>
            <a:r>
              <a:rPr lang="tr-TR" sz="2400" dirty="0">
                <a:solidFill>
                  <a:prstClr val="white"/>
                </a:solidFill>
              </a:rPr>
              <a:t>gerekir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74366" y="2909705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prstClr val="white"/>
                </a:solidFill>
              </a:rPr>
              <a:t>Yüksek protein ve yağ mısırın </a:t>
            </a:r>
            <a:r>
              <a:rPr lang="tr-TR" sz="2400" dirty="0" err="1">
                <a:solidFill>
                  <a:prstClr val="white"/>
                </a:solidFill>
              </a:rPr>
              <a:t>Germ</a:t>
            </a:r>
            <a:r>
              <a:rPr lang="tr-TR" sz="2400" dirty="0">
                <a:solidFill>
                  <a:prstClr val="white"/>
                </a:solidFill>
              </a:rPr>
              <a:t> denilen bölümünde bulunmaktadır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74366" y="3861048"/>
            <a:ext cx="84247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dirty="0" err="1">
                <a:solidFill>
                  <a:prstClr val="white"/>
                </a:solidFill>
              </a:rPr>
              <a:t>Endosperm</a:t>
            </a:r>
            <a:r>
              <a:rPr lang="tr-TR" sz="2400" dirty="0">
                <a:solidFill>
                  <a:prstClr val="white"/>
                </a:solidFill>
              </a:rPr>
              <a:t> </a:t>
            </a:r>
            <a:r>
              <a:rPr lang="tr-TR" sz="2400" dirty="0" err="1">
                <a:solidFill>
                  <a:prstClr val="white"/>
                </a:solidFill>
              </a:rPr>
              <a:t>ekstraktör</a:t>
            </a:r>
            <a:r>
              <a:rPr lang="tr-TR" sz="2400" dirty="0">
                <a:solidFill>
                  <a:prstClr val="white"/>
                </a:solidFill>
              </a:rPr>
              <a:t> (</a:t>
            </a:r>
            <a:r>
              <a:rPr lang="tr-TR" sz="2400" dirty="0" err="1">
                <a:solidFill>
                  <a:prstClr val="white"/>
                </a:solidFill>
              </a:rPr>
              <a:t>degerminatör</a:t>
            </a:r>
            <a:r>
              <a:rPr lang="tr-TR" sz="2400" dirty="0">
                <a:solidFill>
                  <a:prstClr val="white"/>
                </a:solidFill>
              </a:rPr>
              <a:t>) denilen özel makinede mısır tanesindeki </a:t>
            </a:r>
            <a:r>
              <a:rPr lang="tr-TR" sz="2400" dirty="0" err="1">
                <a:solidFill>
                  <a:prstClr val="white"/>
                </a:solidFill>
              </a:rPr>
              <a:t>endosperm</a:t>
            </a:r>
            <a:r>
              <a:rPr lang="tr-TR" sz="2400" dirty="0">
                <a:solidFill>
                  <a:prstClr val="white"/>
                </a:solidFill>
              </a:rPr>
              <a:t> ve </a:t>
            </a:r>
            <a:r>
              <a:rPr lang="tr-TR" sz="2400" dirty="0" err="1">
                <a:solidFill>
                  <a:prstClr val="white"/>
                </a:solidFill>
              </a:rPr>
              <a:t>germ</a:t>
            </a:r>
            <a:r>
              <a:rPr lang="tr-TR" sz="2400" dirty="0">
                <a:solidFill>
                  <a:prstClr val="white"/>
                </a:solidFill>
              </a:rPr>
              <a:t> (</a:t>
            </a:r>
            <a:r>
              <a:rPr lang="tr-TR" sz="2400" dirty="0" err="1">
                <a:solidFill>
                  <a:prstClr val="white"/>
                </a:solidFill>
              </a:rPr>
              <a:t>ruşeym</a:t>
            </a:r>
            <a:r>
              <a:rPr lang="tr-TR" sz="2400" dirty="0">
                <a:solidFill>
                  <a:prstClr val="white"/>
                </a:solidFill>
              </a:rPr>
              <a:t>) bölümleri ile kepek ayrılır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1700" y="515719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prstClr val="white"/>
                </a:solidFill>
              </a:rPr>
              <a:t>Yağ ve protein oranı düşürülmediği takdirde bu ürünlerin raf ömrü çok düşük olur ve çok kısa sürede bozulmaya başlar</a:t>
            </a:r>
          </a:p>
        </p:txBody>
      </p:sp>
    </p:spTree>
    <p:extLst>
      <p:ext uri="{BB962C8B-B14F-4D97-AF65-F5344CB8AC3E}">
        <p14:creationId xmlns:p14="http://schemas.microsoft.com/office/powerpoint/2010/main" val="2655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ogutsan.com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7" y="2204864"/>
            <a:ext cx="4279693" cy="42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egirmencioglu-ltd.com.tr/urun_resimleri/valsTop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299992" cy="429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5876446" y="1556792"/>
            <a:ext cx="1979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Buğday Unu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459622" y="1556792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Mısır İrmiği</a:t>
            </a:r>
            <a:endParaRPr lang="tr-T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827584" y="1455575"/>
            <a:ext cx="373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</a:rPr>
              <a:t>Uygun Olmayan Tesisler</a:t>
            </a:r>
            <a:endParaRPr lang="tr-TR" sz="28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16832"/>
            <a:ext cx="2736305" cy="2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48" y="1916832"/>
            <a:ext cx="2736304" cy="230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838769" cy="2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09120"/>
            <a:ext cx="273630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48" y="4509120"/>
            <a:ext cx="273630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95" y="4509120"/>
            <a:ext cx="285055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76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395536" y="1556792"/>
            <a:ext cx="2881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>
                <a:solidFill>
                  <a:srgbClr val="FFFF00"/>
                </a:solidFill>
              </a:rPr>
              <a:t>Kapasite H</a:t>
            </a:r>
            <a:r>
              <a:rPr lang="tr-TR" sz="3200" b="1" dirty="0" smtClean="0">
                <a:solidFill>
                  <a:srgbClr val="FFFF00"/>
                </a:solidFill>
              </a:rPr>
              <a:t>esabı</a:t>
            </a:r>
            <a:endParaRPr lang="tr-TR" sz="3200" dirty="0">
              <a:solidFill>
                <a:srgbClr val="FFFF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5536" y="270602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err="1">
                <a:solidFill>
                  <a:prstClr val="white"/>
                </a:solidFill>
              </a:rPr>
              <a:t>D</a:t>
            </a:r>
            <a:r>
              <a:rPr lang="tr-TR" sz="2400" b="1" dirty="0" err="1" smtClean="0">
                <a:solidFill>
                  <a:prstClr val="white"/>
                </a:solidFill>
              </a:rPr>
              <a:t>egerminatör</a:t>
            </a:r>
            <a:r>
              <a:rPr lang="tr-TR" sz="2400" b="1" dirty="0" smtClean="0">
                <a:solidFill>
                  <a:prstClr val="white"/>
                </a:solidFill>
              </a:rPr>
              <a:t> </a:t>
            </a:r>
            <a:r>
              <a:rPr lang="tr-TR" sz="2400" b="1" dirty="0">
                <a:solidFill>
                  <a:prstClr val="white"/>
                </a:solidFill>
              </a:rPr>
              <a:t>ve vals kapasiteleri dikkate alınarak işlem </a:t>
            </a:r>
            <a:r>
              <a:rPr lang="tr-TR" sz="2400" b="1" dirty="0" smtClean="0">
                <a:solidFill>
                  <a:prstClr val="white"/>
                </a:solidFill>
              </a:rPr>
              <a:t>yapılır ve</a:t>
            </a:r>
          </a:p>
          <a:p>
            <a:pPr>
              <a:buClr>
                <a:srgbClr val="FFFF00"/>
              </a:buClr>
            </a:pPr>
            <a:r>
              <a:rPr lang="tr-TR" sz="2400" b="1" dirty="0">
                <a:solidFill>
                  <a:prstClr val="white"/>
                </a:solidFill>
              </a:rPr>
              <a:t> </a:t>
            </a:r>
            <a:r>
              <a:rPr lang="tr-TR" sz="2400" b="1" dirty="0" smtClean="0">
                <a:solidFill>
                  <a:prstClr val="white"/>
                </a:solidFill>
              </a:rPr>
              <a:t>    birbiri </a:t>
            </a:r>
            <a:r>
              <a:rPr lang="tr-TR" sz="2400" b="1" dirty="0">
                <a:solidFill>
                  <a:prstClr val="white"/>
                </a:solidFill>
              </a:rPr>
              <a:t>arasında </a:t>
            </a:r>
            <a:r>
              <a:rPr lang="tr-TR" sz="3600" b="1" dirty="0" smtClean="0">
                <a:solidFill>
                  <a:srgbClr val="C00000"/>
                </a:solidFill>
              </a:rPr>
              <a:t>darboğaz</a:t>
            </a:r>
            <a:r>
              <a:rPr lang="tr-TR" sz="36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FFFF00"/>
              </a:buClr>
            </a:pPr>
            <a:r>
              <a:rPr lang="tr-TR" sz="3600" b="1" dirty="0">
                <a:solidFill>
                  <a:srgbClr val="C00000"/>
                </a:solidFill>
              </a:rPr>
              <a:t> </a:t>
            </a:r>
            <a:r>
              <a:rPr lang="tr-TR" sz="3600" b="1" dirty="0" smtClean="0">
                <a:solidFill>
                  <a:srgbClr val="C00000"/>
                </a:solidFill>
              </a:rPr>
              <a:t>  </a:t>
            </a:r>
            <a:r>
              <a:rPr lang="tr-TR" sz="2400" b="1" dirty="0" smtClean="0">
                <a:solidFill>
                  <a:prstClr val="white"/>
                </a:solidFill>
              </a:rPr>
              <a:t>araştırması yapılır</a:t>
            </a:r>
            <a:endParaRPr lang="tr-TR" sz="2400" b="1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504" y="1772816"/>
            <a:ext cx="3079254" cy="307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6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395536" y="213285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>
                <a:solidFill>
                  <a:srgbClr val="FFFF00"/>
                </a:solidFill>
              </a:rPr>
              <a:t>Degerminatör</a:t>
            </a:r>
            <a:r>
              <a:rPr lang="tr-TR" sz="2400" b="1" dirty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kapasitesi </a:t>
            </a:r>
            <a:r>
              <a:rPr lang="tr-TR" sz="2400" b="1" dirty="0">
                <a:solidFill>
                  <a:srgbClr val="FFFF00"/>
                </a:solidFill>
              </a:rPr>
              <a:t>motor gücüne göre </a:t>
            </a:r>
            <a:r>
              <a:rPr lang="tr-TR" sz="2400" b="1" dirty="0" smtClean="0">
                <a:solidFill>
                  <a:srgbClr val="FFFF00"/>
                </a:solidFill>
              </a:rPr>
              <a:t>belirlenmeli</a:t>
            </a:r>
          </a:p>
          <a:p>
            <a:r>
              <a:rPr lang="tr-TR" sz="2400" b="1" dirty="0" smtClean="0">
                <a:solidFill>
                  <a:prstClr val="white"/>
                </a:solidFill>
              </a:rPr>
              <a:t>10-30 </a:t>
            </a:r>
            <a:r>
              <a:rPr lang="tr-TR" sz="2400" b="1" dirty="0">
                <a:solidFill>
                  <a:prstClr val="white"/>
                </a:solidFill>
              </a:rPr>
              <a:t>kW 3ton/saat</a:t>
            </a:r>
            <a:br>
              <a:rPr lang="tr-TR" sz="2400" b="1" dirty="0">
                <a:solidFill>
                  <a:prstClr val="white"/>
                </a:solidFill>
              </a:rPr>
            </a:br>
            <a:r>
              <a:rPr lang="tr-TR" sz="2400" b="1" dirty="0">
                <a:solidFill>
                  <a:prstClr val="white"/>
                </a:solidFill>
              </a:rPr>
              <a:t>30-40 kW 4ton/saat</a:t>
            </a:r>
            <a:br>
              <a:rPr lang="tr-TR" sz="2400" b="1" dirty="0">
                <a:solidFill>
                  <a:prstClr val="white"/>
                </a:solidFill>
              </a:rPr>
            </a:br>
            <a:r>
              <a:rPr lang="tr-TR" sz="2400" b="1" dirty="0">
                <a:solidFill>
                  <a:prstClr val="white"/>
                </a:solidFill>
              </a:rPr>
              <a:t>40-50 kW 5ton/saat</a:t>
            </a:r>
            <a:br>
              <a:rPr lang="tr-TR" sz="2400" b="1" dirty="0">
                <a:solidFill>
                  <a:prstClr val="white"/>
                </a:solidFill>
              </a:rPr>
            </a:br>
            <a:r>
              <a:rPr lang="tr-TR" sz="2400" b="1" dirty="0">
                <a:solidFill>
                  <a:prstClr val="white"/>
                </a:solidFill>
              </a:rPr>
              <a:t>50-60 kW 6ton/saat</a:t>
            </a:r>
            <a:br>
              <a:rPr lang="tr-TR" sz="2400" b="1" dirty="0">
                <a:solidFill>
                  <a:prstClr val="white"/>
                </a:solidFill>
              </a:rPr>
            </a:br>
            <a:r>
              <a:rPr lang="tr-TR" sz="2400" b="1" dirty="0">
                <a:solidFill>
                  <a:prstClr val="white"/>
                </a:solidFill>
              </a:rPr>
              <a:t>60 </a:t>
            </a:r>
            <a:r>
              <a:rPr lang="tr-TR" sz="2400" b="1" dirty="0" err="1">
                <a:solidFill>
                  <a:prstClr val="white"/>
                </a:solidFill>
              </a:rPr>
              <a:t>kw</a:t>
            </a:r>
            <a:r>
              <a:rPr lang="tr-TR" sz="2400" b="1" dirty="0">
                <a:solidFill>
                  <a:prstClr val="white"/>
                </a:solidFill>
              </a:rPr>
              <a:t> ve üzeri 7ton/saat </a:t>
            </a:r>
            <a:br>
              <a:rPr lang="tr-TR" sz="2400" b="1" dirty="0">
                <a:solidFill>
                  <a:prstClr val="white"/>
                </a:solidFill>
              </a:rPr>
            </a:b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58662" y="5085184"/>
            <a:ext cx="8605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20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 (</a:t>
            </a:r>
            <a:r>
              <a:rPr lang="tr-TR" altLang="tr-TR" sz="2000" b="1" dirty="0" err="1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Degerminatör</a:t>
            </a:r>
            <a:r>
              <a:rPr lang="tr-TR" altLang="tr-TR" sz="20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Kapasitesi) = D (kg/saat) x 24 saat/gün x 300 gün/yıl =………Kg/yıl</a:t>
            </a:r>
            <a:endParaRPr lang="tr-TR" altLang="tr-T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0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D: </a:t>
            </a:r>
            <a:r>
              <a:rPr lang="tr-TR" altLang="tr-TR" sz="2000" dirty="0" err="1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Degerminatörün</a:t>
            </a:r>
            <a:r>
              <a:rPr lang="tr-TR" altLang="tr-TR" sz="20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saatlik kapasitesi</a:t>
            </a:r>
            <a:endParaRPr lang="tr-TR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04943"/>
              </p:ext>
            </p:extLst>
          </p:nvPr>
        </p:nvGraphicFramePr>
        <p:xfrm>
          <a:off x="207423" y="2780928"/>
          <a:ext cx="822960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8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53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C</a:t>
                      </a:r>
                      <a:endParaRPr lang="tr-TR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Vals Tipi</a:t>
                      </a:r>
                      <a:endParaRPr lang="tr-TR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Rulmanlı yatak</a:t>
                      </a:r>
                      <a:endParaRPr lang="tr-TR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</a:rPr>
                        <a:t>Rulmansız (prinç) yatak</a:t>
                      </a:r>
                      <a:endParaRPr lang="tr-TR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3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effectLst/>
                        </a:rPr>
                        <a:t>Valsin</a:t>
                      </a:r>
                      <a:r>
                        <a:rPr lang="tr-TR" sz="1600" b="1" dirty="0">
                          <a:effectLst/>
                        </a:rPr>
                        <a:t> cm’sinin kapasitesi (kg)</a:t>
                      </a:r>
                      <a:endParaRPr lang="tr-TR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10</a:t>
                      </a:r>
                      <a:endParaRPr lang="tr-TR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</a:rPr>
                        <a:t>7</a:t>
                      </a:r>
                      <a:endParaRPr lang="tr-TR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633" marR="656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96148"/>
              </p:ext>
            </p:extLst>
          </p:nvPr>
        </p:nvGraphicFramePr>
        <p:xfrm>
          <a:off x="161355" y="4437112"/>
          <a:ext cx="8229599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0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C</a:t>
                      </a:r>
                      <a:endParaRPr lang="tr-T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74" marR="5777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Eleme Alanı</a:t>
                      </a:r>
                      <a:endParaRPr lang="tr-TR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74" marR="57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0-8 m2</a:t>
                      </a:r>
                      <a:endParaRPr lang="tr-TR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74" marR="57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&gt;8 m2</a:t>
                      </a:r>
                      <a:endParaRPr lang="tr-TR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74" marR="577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9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İrmik </a:t>
                      </a:r>
                      <a:r>
                        <a:rPr lang="tr-TR" sz="1800" dirty="0" err="1">
                          <a:effectLst/>
                        </a:rPr>
                        <a:t>sasörünün</a:t>
                      </a:r>
                      <a:r>
                        <a:rPr lang="tr-TR" sz="1800" dirty="0">
                          <a:effectLst/>
                        </a:rPr>
                        <a:t> saatlik  kapasitesi (kg)</a:t>
                      </a:r>
                      <a:endParaRPr lang="tr-T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74" marR="57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1000</a:t>
                      </a:r>
                      <a:endParaRPr lang="tr-T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74" marR="577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2000</a:t>
                      </a:r>
                      <a:endParaRPr lang="tr-TR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774" marR="577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8116" y="3567500"/>
            <a:ext cx="871296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tr-TR" altLang="tr-TR" sz="900" dirty="0" smtClean="0">
              <a:solidFill>
                <a:prstClr val="black"/>
              </a:solidFill>
            </a:endParaRPr>
          </a:p>
          <a:p>
            <a:pPr eaLnBrk="0" hangingPunct="0"/>
            <a:r>
              <a:rPr lang="tr-TR" altLang="tr-TR" sz="1600" b="1" dirty="0" smtClean="0">
                <a:solidFill>
                  <a:prstClr val="white"/>
                </a:solidFill>
                <a:ea typeface="Times New Roman" pitchFamily="18" charset="0"/>
              </a:rPr>
              <a:t>K(İrmik </a:t>
            </a:r>
            <a:r>
              <a:rPr lang="tr-TR" altLang="tr-TR" sz="1600" b="1" dirty="0" err="1" smtClean="0">
                <a:solidFill>
                  <a:prstClr val="white"/>
                </a:solidFill>
                <a:ea typeface="Times New Roman" pitchFamily="18" charset="0"/>
              </a:rPr>
              <a:t>sasörü</a:t>
            </a:r>
            <a:r>
              <a:rPr lang="tr-TR" altLang="tr-TR" sz="1600" b="1" dirty="0" smtClean="0">
                <a:solidFill>
                  <a:prstClr val="white"/>
                </a:solidFill>
                <a:ea typeface="Times New Roman" pitchFamily="18" charset="0"/>
              </a:rPr>
              <a:t> Kapasitesi) = B(adet) x G( kg/saat) x 24 x 300 gün/yıl =……Kg/yıl</a:t>
            </a:r>
            <a:endParaRPr lang="tr-TR" altLang="tr-TR" sz="1600" b="1" dirty="0" smtClean="0">
              <a:solidFill>
                <a:prstClr val="white"/>
              </a:solidFill>
            </a:endParaRPr>
          </a:p>
          <a:p>
            <a:pPr eaLnBrk="0" hangingPunct="0"/>
            <a:r>
              <a:rPr lang="tr-TR" altLang="tr-TR" sz="1600" b="1" dirty="0" smtClean="0">
                <a:solidFill>
                  <a:prstClr val="white"/>
                </a:solidFill>
                <a:ea typeface="Times New Roman" pitchFamily="18" charset="0"/>
              </a:rPr>
              <a:t>B : İrmik </a:t>
            </a:r>
            <a:r>
              <a:rPr lang="tr-TR" altLang="tr-TR" sz="1600" b="1" dirty="0" err="1" smtClean="0">
                <a:solidFill>
                  <a:prstClr val="white"/>
                </a:solidFill>
                <a:ea typeface="Times New Roman" pitchFamily="18" charset="0"/>
              </a:rPr>
              <a:t>sasörü</a:t>
            </a:r>
            <a:r>
              <a:rPr lang="tr-TR" altLang="tr-TR" sz="1600" b="1" dirty="0" smtClean="0">
                <a:solidFill>
                  <a:prstClr val="white"/>
                </a:solidFill>
                <a:ea typeface="Times New Roman" pitchFamily="18" charset="0"/>
              </a:rPr>
              <a:t> adedi        G: </a:t>
            </a:r>
            <a:r>
              <a:rPr lang="tr-TR" altLang="tr-TR" sz="1600" b="1" dirty="0" err="1" smtClean="0">
                <a:solidFill>
                  <a:prstClr val="white"/>
                </a:solidFill>
                <a:ea typeface="Times New Roman" pitchFamily="18" charset="0"/>
              </a:rPr>
              <a:t>Sasörün</a:t>
            </a:r>
            <a:r>
              <a:rPr lang="tr-TR" altLang="tr-TR" sz="1600" b="1" dirty="0" smtClean="0">
                <a:solidFill>
                  <a:prstClr val="white"/>
                </a:solidFill>
                <a:ea typeface="Times New Roman" pitchFamily="18" charset="0"/>
              </a:rPr>
              <a:t> kapasitesi (kg/saat)</a:t>
            </a:r>
            <a:endParaRPr lang="tr-TR" altLang="tr-TR" sz="1600" b="1" dirty="0" smtClean="0">
              <a:solidFill>
                <a:prstClr val="white"/>
              </a:solidFill>
            </a:endParaRPr>
          </a:p>
          <a:p>
            <a:pPr eaLnBrk="0" hangingPunct="0"/>
            <a:endParaRPr lang="tr-TR" altLang="tr-TR" sz="1600" b="1" dirty="0" smtClean="0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23528" y="1628800"/>
            <a:ext cx="8067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K(Vals </a:t>
            </a:r>
            <a:r>
              <a:rPr lang="tr-TR" altLang="tr-TR" sz="16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Kapasitesi) =  A (cm) x C kg/cm-saat x 24 saat/gün x 300 gün/yıl =………Kg/yıl</a:t>
            </a:r>
            <a:endParaRPr lang="tr-TR" altLang="tr-TR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6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 : Toplam Vals Uzunluğu (iki yönlü) </a:t>
            </a:r>
            <a:r>
              <a:rPr lang="tr-TR" altLang="tr-TR" sz="1600" b="1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 </a:t>
            </a:r>
            <a:r>
              <a:rPr lang="tr-TR" altLang="tr-TR" sz="16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tr-TR" altLang="tr-TR" sz="1600" b="1" dirty="0" err="1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Valsin</a:t>
            </a:r>
            <a:r>
              <a:rPr lang="tr-TR" altLang="tr-TR" sz="1600" b="1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cm’sine düşen kapasite miktarı</a:t>
            </a:r>
            <a:endParaRPr lang="tr-TR" altLang="tr-TR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99820"/>
              </p:ext>
            </p:extLst>
          </p:nvPr>
        </p:nvGraphicFramePr>
        <p:xfrm>
          <a:off x="28361" y="5805264"/>
          <a:ext cx="8424935" cy="970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6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7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0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Ürün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İrmik veya un (%)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Kepek ve Razmol (%)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Fire (%)</a:t>
                      </a:r>
                      <a:endParaRPr lang="tr-TR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dirty="0">
                          <a:effectLst/>
                        </a:rPr>
                        <a:t>Mısır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r-TR" sz="2400" b="1" dirty="0">
                          <a:effectLst/>
                        </a:rPr>
                        <a:t>40-60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b="1" dirty="0">
                          <a:effectLst/>
                        </a:rPr>
                        <a:t>40-60</a:t>
                      </a:r>
                      <a:endParaRPr lang="tr-T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400" b="1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6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107504" y="1772816"/>
            <a:ext cx="9252520" cy="48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tr-TR" sz="3200" b="1" dirty="0" smtClean="0">
                <a:solidFill>
                  <a:srgbClr val="FFFF00"/>
                </a:solidFill>
              </a:rPr>
              <a:t>Örnek</a:t>
            </a:r>
            <a:endParaRPr lang="tr-TR" sz="3200" b="1" dirty="0">
              <a:solidFill>
                <a:srgbClr val="FFFF00"/>
              </a:solidFill>
            </a:endParaRP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ts val="2300"/>
              </a:lnSpc>
            </a:pPr>
            <a:r>
              <a:rPr lang="tr-TR" sz="2400" b="1" dirty="0" smtClean="0">
                <a:solidFill>
                  <a:prstClr val="white"/>
                </a:solidFill>
              </a:rPr>
              <a:t>25 </a:t>
            </a:r>
            <a:r>
              <a:rPr lang="tr-TR" sz="2400" b="1" dirty="0" err="1" smtClean="0">
                <a:solidFill>
                  <a:prstClr val="white"/>
                </a:solidFill>
              </a:rPr>
              <a:t>kw</a:t>
            </a:r>
            <a:r>
              <a:rPr lang="tr-TR" sz="2400" b="1" dirty="0" smtClean="0">
                <a:solidFill>
                  <a:prstClr val="white"/>
                </a:solidFill>
              </a:rPr>
              <a:t> 1 adet </a:t>
            </a:r>
            <a:r>
              <a:rPr lang="tr-TR" sz="2400" b="1" dirty="0" err="1" smtClean="0">
                <a:solidFill>
                  <a:prstClr val="white"/>
                </a:solidFill>
              </a:rPr>
              <a:t>degerminatör</a:t>
            </a:r>
            <a:r>
              <a:rPr lang="tr-TR" sz="2400" b="1" dirty="0" smtClean="0">
                <a:solidFill>
                  <a:prstClr val="white"/>
                </a:solidFill>
              </a:rPr>
              <a:t> (3.000 kg/saat) </a:t>
            </a: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 </a:t>
            </a: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3.000 kg/saat * 24 saat/gün * 300 gün/yıl = 21.600.000 kg/yıl </a:t>
            </a:r>
            <a:endParaRPr lang="tr-TR" sz="2400" b="1" dirty="0" smtClean="0">
              <a:solidFill>
                <a:prstClr val="white"/>
              </a:solidFill>
            </a:endParaRP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 </a:t>
            </a: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Ø 25 * 100'lük </a:t>
            </a:r>
            <a:r>
              <a:rPr lang="tr-TR" sz="2400" b="1" dirty="0" smtClean="0">
                <a:solidFill>
                  <a:prstClr val="white"/>
                </a:solidFill>
              </a:rPr>
              <a:t>Vals saatte </a:t>
            </a:r>
            <a:r>
              <a:rPr lang="tr-TR" sz="2400" b="1" dirty="0">
                <a:solidFill>
                  <a:prstClr val="white"/>
                </a:solidFill>
              </a:rPr>
              <a:t>ortalama 100 cm x 10 kg/cm = 1.000 Kg, </a:t>
            </a: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 </a:t>
            </a: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1.000 Kg/saat * 24 saat/gün * 300 gün/yıl =7.200.000 kg/yıl. </a:t>
            </a:r>
          </a:p>
          <a:p>
            <a:pPr>
              <a:lnSpc>
                <a:spcPts val="2300"/>
              </a:lnSpc>
            </a:pPr>
            <a:r>
              <a:rPr lang="tr-TR" sz="2400" b="1" dirty="0" smtClean="0">
                <a:solidFill>
                  <a:prstClr val="white"/>
                </a:solidFill>
              </a:rPr>
              <a:t>4 </a:t>
            </a:r>
            <a:r>
              <a:rPr lang="tr-TR" sz="2400" b="1" dirty="0">
                <a:solidFill>
                  <a:prstClr val="white"/>
                </a:solidFill>
              </a:rPr>
              <a:t>adet vals olduğu takdirde; 7.200.000 kg x 4 adet = 28.800.000 kg/yıl</a:t>
            </a: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 </a:t>
            </a: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Bu durumda  </a:t>
            </a:r>
            <a:r>
              <a:rPr lang="tr-TR" sz="2400" b="1" dirty="0" err="1">
                <a:solidFill>
                  <a:prstClr val="white"/>
                </a:solidFill>
              </a:rPr>
              <a:t>degerminatör</a:t>
            </a:r>
            <a:r>
              <a:rPr lang="tr-TR" sz="2400" b="1" dirty="0">
                <a:solidFill>
                  <a:prstClr val="white"/>
                </a:solidFill>
              </a:rPr>
              <a:t> darboğaz olur.</a:t>
            </a: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 </a:t>
            </a: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Mısır miktarı </a:t>
            </a:r>
            <a:r>
              <a:rPr lang="tr-TR" sz="2400" b="1" dirty="0" smtClean="0">
                <a:solidFill>
                  <a:prstClr val="white"/>
                </a:solidFill>
              </a:rPr>
              <a:t>		: </a:t>
            </a:r>
            <a:r>
              <a:rPr lang="tr-TR" sz="2400" b="1" dirty="0">
                <a:solidFill>
                  <a:prstClr val="white"/>
                </a:solidFill>
              </a:rPr>
              <a:t>21.600.000 </a:t>
            </a:r>
            <a:r>
              <a:rPr lang="tr-TR" sz="2400" b="1" dirty="0" smtClean="0">
                <a:solidFill>
                  <a:prstClr val="white"/>
                </a:solidFill>
              </a:rPr>
              <a:t>/0,95 	= 22.737.000 </a:t>
            </a:r>
            <a:r>
              <a:rPr lang="tr-TR" sz="2400" b="1" dirty="0">
                <a:solidFill>
                  <a:prstClr val="white"/>
                </a:solidFill>
              </a:rPr>
              <a:t>Kg/yıl</a:t>
            </a: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Mısır Kepeği  	</a:t>
            </a:r>
            <a:r>
              <a:rPr lang="tr-TR" sz="2400" b="1" dirty="0" smtClean="0">
                <a:solidFill>
                  <a:prstClr val="white"/>
                </a:solidFill>
              </a:rPr>
              <a:t>	: </a:t>
            </a:r>
            <a:r>
              <a:rPr lang="tr-TR" sz="2400" b="1" dirty="0">
                <a:solidFill>
                  <a:prstClr val="white"/>
                </a:solidFill>
              </a:rPr>
              <a:t>21.600.000 * </a:t>
            </a:r>
            <a:r>
              <a:rPr lang="tr-TR" sz="2400" b="1" dirty="0" smtClean="0">
                <a:solidFill>
                  <a:prstClr val="white"/>
                </a:solidFill>
              </a:rPr>
              <a:t>0.50 	= 10.800.000 </a:t>
            </a:r>
            <a:r>
              <a:rPr lang="tr-TR" sz="2400" b="1" dirty="0">
                <a:solidFill>
                  <a:prstClr val="white"/>
                </a:solidFill>
              </a:rPr>
              <a:t>Kg/yıl</a:t>
            </a:r>
          </a:p>
          <a:p>
            <a:pPr>
              <a:lnSpc>
                <a:spcPts val="2300"/>
              </a:lnSpc>
            </a:pPr>
            <a:r>
              <a:rPr lang="tr-TR" sz="2400" b="1" dirty="0" smtClean="0">
                <a:solidFill>
                  <a:prstClr val="white"/>
                </a:solidFill>
              </a:rPr>
              <a:t>Mısır İrmiği veya Unu</a:t>
            </a:r>
            <a:r>
              <a:rPr lang="tr-TR" sz="2400" b="1" dirty="0">
                <a:solidFill>
                  <a:prstClr val="white"/>
                </a:solidFill>
              </a:rPr>
              <a:t>	: 21.600.000 * </a:t>
            </a:r>
            <a:r>
              <a:rPr lang="tr-TR" sz="2400" b="1" dirty="0" smtClean="0">
                <a:solidFill>
                  <a:prstClr val="white"/>
                </a:solidFill>
              </a:rPr>
              <a:t>0,50	= 10.800.000 </a:t>
            </a:r>
            <a:r>
              <a:rPr lang="tr-TR" sz="2400" b="1" dirty="0">
                <a:solidFill>
                  <a:prstClr val="white"/>
                </a:solidFill>
              </a:rPr>
              <a:t>Kg/yıl</a:t>
            </a:r>
          </a:p>
        </p:txBody>
      </p:sp>
    </p:spTree>
    <p:extLst>
      <p:ext uri="{BB962C8B-B14F-4D97-AF65-F5344CB8AC3E}">
        <p14:creationId xmlns:p14="http://schemas.microsoft.com/office/powerpoint/2010/main" val="38563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0" y="2924944"/>
            <a:ext cx="925252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tr-TR" sz="3200" b="1" dirty="0" smtClean="0">
                <a:solidFill>
                  <a:srgbClr val="FFFF00"/>
                </a:solidFill>
              </a:rPr>
              <a:t>Örnek</a:t>
            </a:r>
            <a:endParaRPr lang="tr-TR" sz="3200" b="1" dirty="0">
              <a:solidFill>
                <a:srgbClr val="FFFF00"/>
              </a:solidFill>
            </a:endParaRP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ts val="2300"/>
              </a:lnSpc>
            </a:pPr>
            <a:r>
              <a:rPr lang="tr-TR" sz="2400" b="1" dirty="0" smtClean="0">
                <a:solidFill>
                  <a:prstClr val="white"/>
                </a:solidFill>
              </a:rPr>
              <a:t>4 adet 5 m2 elek alanı olan irmik </a:t>
            </a:r>
            <a:r>
              <a:rPr lang="tr-TR" sz="2400" b="1" dirty="0" err="1" smtClean="0">
                <a:solidFill>
                  <a:prstClr val="white"/>
                </a:solidFill>
              </a:rPr>
              <a:t>sasörü</a:t>
            </a:r>
            <a:r>
              <a:rPr lang="tr-TR" sz="2400" b="1" dirty="0" smtClean="0">
                <a:solidFill>
                  <a:prstClr val="white"/>
                </a:solidFill>
              </a:rPr>
              <a:t> mevcut</a:t>
            </a:r>
          </a:p>
          <a:p>
            <a:pPr>
              <a:lnSpc>
                <a:spcPts val="2300"/>
              </a:lnSpc>
            </a:pPr>
            <a:endParaRPr lang="tr-TR" sz="2400" b="1" dirty="0">
              <a:solidFill>
                <a:prstClr val="white"/>
              </a:solidFill>
            </a:endParaRPr>
          </a:p>
          <a:p>
            <a:pPr>
              <a:lnSpc>
                <a:spcPts val="2300"/>
              </a:lnSpc>
            </a:pPr>
            <a:r>
              <a:rPr lang="tr-TR" sz="2400" b="1" dirty="0" smtClean="0">
                <a:solidFill>
                  <a:prstClr val="white"/>
                </a:solidFill>
              </a:rPr>
              <a:t>4 x 1000 x 24 x 300 = 28.800 .000 kg/ yıl </a:t>
            </a:r>
          </a:p>
          <a:p>
            <a:pPr>
              <a:lnSpc>
                <a:spcPts val="2300"/>
              </a:lnSpc>
            </a:pPr>
            <a:endParaRPr lang="tr-TR" sz="2400" b="1" dirty="0">
              <a:solidFill>
                <a:prstClr val="white"/>
              </a:solidFill>
            </a:endParaRPr>
          </a:p>
          <a:p>
            <a:pPr>
              <a:lnSpc>
                <a:spcPts val="2300"/>
              </a:lnSpc>
            </a:pPr>
            <a:r>
              <a:rPr lang="tr-TR" sz="2400" b="1" dirty="0">
                <a:solidFill>
                  <a:prstClr val="white"/>
                </a:solidFill>
              </a:rPr>
              <a:t>Mısır İrmiği veya Unu	: 21.600.000 * 0,50	= 10.800.000 Kg/yıl</a:t>
            </a:r>
          </a:p>
          <a:p>
            <a:pPr>
              <a:lnSpc>
                <a:spcPts val="2300"/>
              </a:lnSpc>
            </a:pPr>
            <a:endParaRPr lang="tr-TR" sz="2400" b="1" dirty="0" smtClean="0">
              <a:solidFill>
                <a:prstClr val="white"/>
              </a:solidFill>
            </a:endParaRPr>
          </a:p>
          <a:p>
            <a:pPr>
              <a:lnSpc>
                <a:spcPts val="2300"/>
              </a:lnSpc>
            </a:pPr>
            <a:r>
              <a:rPr lang="tr-TR" sz="2400" b="1" dirty="0" smtClean="0">
                <a:solidFill>
                  <a:prstClr val="white"/>
                </a:solidFill>
              </a:rPr>
              <a:t>İrmik </a:t>
            </a:r>
            <a:r>
              <a:rPr lang="tr-TR" sz="2400" b="1" dirty="0" err="1" smtClean="0">
                <a:solidFill>
                  <a:prstClr val="white"/>
                </a:solidFill>
              </a:rPr>
              <a:t>sasörleri</a:t>
            </a:r>
            <a:r>
              <a:rPr lang="tr-TR" sz="2400" b="1" dirty="0" smtClean="0">
                <a:solidFill>
                  <a:prstClr val="white"/>
                </a:solidFill>
              </a:rPr>
              <a:t> darboğaz oluşturmaz…</a:t>
            </a:r>
            <a:endParaRPr lang="tr-TR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81324"/>
              </p:ext>
            </p:extLst>
          </p:nvPr>
        </p:nvGraphicFramePr>
        <p:xfrm>
          <a:off x="331642" y="2996952"/>
          <a:ext cx="8704855" cy="102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6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Pişirme kazanı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</a:rPr>
                        <a:t>Elek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</a:rPr>
                        <a:t>Vals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Kurutma kulesi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Yıkama ve kurutma üniteleri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chemeClr val="tx1"/>
                          </a:solidFill>
                          <a:effectLst/>
                        </a:rPr>
                        <a:t>Parlatma Makinesi</a:t>
                      </a:r>
                      <a:endParaRPr lang="tr-TR" sz="20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4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Veya Kurutma Sahası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Kabuk soyucu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Değirmen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27757"/>
              </p:ext>
            </p:extLst>
          </p:nvPr>
        </p:nvGraphicFramePr>
        <p:xfrm>
          <a:off x="323528" y="5517232"/>
          <a:ext cx="5904656" cy="1269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Bulgur 		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Kepek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Kırık Buğday/Yemlik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7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Bulgur Unu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tr-T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1576631"/>
            <a:ext cx="9666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r-TR" altLang="tr-TR" sz="3200" b="1" dirty="0" smtClean="0">
                <a:solidFill>
                  <a:srgbClr val="FFFF00"/>
                </a:solidFill>
                <a:ea typeface="Calibri" pitchFamily="34" charset="0"/>
              </a:rPr>
              <a:t>Bulgur Üretimi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3528" y="4389864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tr-TR" altLang="tr-TR" sz="2000" b="1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 (Kapasite) = A x 8 x 300 = …. Kg/yıl</a:t>
            </a:r>
            <a:endParaRPr lang="tr-TR" altLang="tr-TR" sz="2000" b="1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tr-TR" altLang="tr-TR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A: </a:t>
            </a:r>
            <a:r>
              <a:rPr lang="tr-TR" altLang="tr-TR" sz="2000" b="1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Valsin</a:t>
            </a:r>
            <a:r>
              <a:rPr lang="tr-TR" altLang="tr-TR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saatlik kırma miktar, Kg/yıl</a:t>
            </a:r>
            <a:r>
              <a:rPr lang="tr-TR" altLang="tr-TR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3528" y="2212664"/>
            <a:ext cx="547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tr-TR" altLang="tr-TR" sz="2000" b="1" u="sng" dirty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Tesiste Bulundurulması Zorunlu Makineler </a:t>
            </a:r>
            <a:endParaRPr lang="tr-TR" altLang="tr-T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tr-TR" altLang="tr-TR" sz="2000" dirty="0">
                <a:solidFill>
                  <a:prstClr val="white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lang="tr-TR" altLang="tr-TR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Sterilize Süt 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7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31640" y="2852936"/>
            <a:ext cx="78123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tr-TR" sz="32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Sterilizatör</a:t>
            </a:r>
            <a:r>
              <a:rPr lang="tr-TR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Kapasitesi </a:t>
            </a:r>
            <a:endParaRPr lang="tr-T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= </a:t>
            </a:r>
            <a:r>
              <a:rPr lang="tr-TR" sz="28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/saat 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8 x 300 x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0,85 = </a:t>
            </a:r>
            <a:r>
              <a:rPr lang="tr-TR" sz="28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/yıl    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Not: 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 dolum makinesi de dikkate alınır</a:t>
            </a:r>
            <a:endParaRPr lang="tr-TR" sz="2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0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0" y="165216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tr-TR" sz="3200" b="1" dirty="0" smtClean="0">
                <a:solidFill>
                  <a:srgbClr val="FFFF00"/>
                </a:solidFill>
              </a:rPr>
              <a:t>Çeltik </a:t>
            </a:r>
            <a:r>
              <a:rPr lang="tr-TR" sz="3200" b="1" dirty="0">
                <a:solidFill>
                  <a:srgbClr val="FFFF00"/>
                </a:solidFill>
              </a:rPr>
              <a:t>İşleme </a:t>
            </a:r>
          </a:p>
          <a:p>
            <a:pPr>
              <a:lnSpc>
                <a:spcPts val="2400"/>
              </a:lnSpc>
            </a:pPr>
            <a:r>
              <a:rPr lang="tr-TR" sz="2400" dirty="0">
                <a:solidFill>
                  <a:prstClr val="black"/>
                </a:solidFill>
              </a:rPr>
              <a:t> </a:t>
            </a:r>
            <a:endParaRPr lang="tr-TR" sz="2400" b="1" dirty="0">
              <a:solidFill>
                <a:prstClr val="white"/>
              </a:solidFill>
            </a:endParaRPr>
          </a:p>
          <a:p>
            <a:pPr marL="342900" indent="-342900">
              <a:lnSpc>
                <a:spcPts val="24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Kapasite</a:t>
            </a:r>
            <a:r>
              <a:rPr lang="tr-TR" sz="2400" b="1" dirty="0">
                <a:solidFill>
                  <a:prstClr val="white"/>
                </a:solidFill>
              </a:rPr>
              <a:t>, </a:t>
            </a:r>
            <a:r>
              <a:rPr lang="tr-TR" sz="2400" b="1" dirty="0" err="1">
                <a:solidFill>
                  <a:prstClr val="white"/>
                </a:solidFill>
              </a:rPr>
              <a:t>Paddi</a:t>
            </a:r>
            <a:r>
              <a:rPr lang="tr-TR" sz="2400" b="1" dirty="0">
                <a:solidFill>
                  <a:prstClr val="white"/>
                </a:solidFill>
              </a:rPr>
              <a:t> ve Parlatma Makinalarında </a:t>
            </a:r>
            <a:r>
              <a:rPr lang="tr-TR" sz="2400" b="1" dirty="0" err="1">
                <a:solidFill>
                  <a:prstClr val="white"/>
                </a:solidFill>
              </a:rPr>
              <a:t>kronometraj</a:t>
            </a:r>
            <a:r>
              <a:rPr lang="tr-TR" sz="2400" b="1" dirty="0">
                <a:solidFill>
                  <a:prstClr val="white"/>
                </a:solidFill>
              </a:rPr>
              <a:t> </a:t>
            </a:r>
            <a:r>
              <a:rPr lang="tr-TR" sz="2400" b="1" dirty="0" smtClean="0">
                <a:solidFill>
                  <a:prstClr val="white"/>
                </a:solidFill>
              </a:rPr>
              <a:t>yapılır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lnSpc>
                <a:spcPts val="2400"/>
              </a:lnSpc>
              <a:buClr>
                <a:srgbClr val="FFFF00"/>
              </a:buClr>
            </a:pPr>
            <a:endParaRPr lang="tr-TR" sz="2400" b="1" dirty="0">
              <a:solidFill>
                <a:prstClr val="white"/>
              </a:solidFill>
            </a:endParaRPr>
          </a:p>
          <a:p>
            <a:pPr>
              <a:lnSpc>
                <a:spcPts val="2400"/>
              </a:lnSpc>
              <a:buClr>
                <a:srgbClr val="FFFF00"/>
              </a:buClr>
            </a:pPr>
            <a:r>
              <a:rPr lang="tr-TR" sz="2400" b="1" dirty="0">
                <a:solidFill>
                  <a:prstClr val="white"/>
                </a:solidFill>
              </a:rPr>
              <a:t> </a:t>
            </a:r>
            <a:r>
              <a:rPr lang="tr-TR" sz="2400" b="1" dirty="0" smtClean="0">
                <a:solidFill>
                  <a:prstClr val="white"/>
                </a:solidFill>
              </a:rPr>
              <a:t> </a:t>
            </a:r>
            <a:endParaRPr lang="tr-TR" sz="2400" b="1" dirty="0">
              <a:solidFill>
                <a:prstClr val="white"/>
              </a:solidFill>
            </a:endParaRPr>
          </a:p>
          <a:p>
            <a:pPr>
              <a:lnSpc>
                <a:spcPts val="2400"/>
              </a:lnSpc>
            </a:pP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39552" y="2924944"/>
            <a:ext cx="6390456" cy="31085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dirty="0">
                <a:solidFill>
                  <a:prstClr val="white"/>
                </a:solidFill>
              </a:rPr>
              <a:t>ÇELTİK İŞLEME </a:t>
            </a:r>
            <a:endParaRPr lang="tr-TR" sz="2800" dirty="0" smtClean="0">
              <a:solidFill>
                <a:prstClr val="white"/>
              </a:solidFill>
            </a:endParaRPr>
          </a:p>
          <a:p>
            <a:endParaRPr lang="tr-TR" sz="2800" dirty="0" smtClean="0">
              <a:solidFill>
                <a:prstClr val="white"/>
              </a:solidFill>
            </a:endParaRPr>
          </a:p>
          <a:p>
            <a:r>
              <a:rPr lang="tr-TR" sz="2800" dirty="0" smtClean="0">
                <a:solidFill>
                  <a:prstClr val="white"/>
                </a:solidFill>
              </a:rPr>
              <a:t>Pirinç </a:t>
            </a:r>
            <a:r>
              <a:rPr lang="tr-TR" sz="2800" dirty="0">
                <a:solidFill>
                  <a:prstClr val="white"/>
                </a:solidFill>
              </a:rPr>
              <a:t>* </a:t>
            </a:r>
            <a:r>
              <a:rPr lang="tr-TR" sz="2800" dirty="0" smtClean="0">
                <a:solidFill>
                  <a:prstClr val="white"/>
                </a:solidFill>
              </a:rPr>
              <a:t>			K </a:t>
            </a:r>
            <a:r>
              <a:rPr lang="tr-TR" sz="2800" dirty="0">
                <a:solidFill>
                  <a:prstClr val="white"/>
                </a:solidFill>
              </a:rPr>
              <a:t>x % 50 </a:t>
            </a:r>
            <a:endParaRPr lang="tr-TR" sz="2800" dirty="0" smtClean="0">
              <a:solidFill>
                <a:prstClr val="white"/>
              </a:solidFill>
            </a:endParaRPr>
          </a:p>
          <a:p>
            <a:r>
              <a:rPr lang="tr-TR" sz="2800" dirty="0" smtClean="0">
                <a:solidFill>
                  <a:prstClr val="white"/>
                </a:solidFill>
              </a:rPr>
              <a:t>Kırık </a:t>
            </a:r>
            <a:r>
              <a:rPr lang="tr-TR" sz="2800" dirty="0">
                <a:solidFill>
                  <a:prstClr val="white"/>
                </a:solidFill>
              </a:rPr>
              <a:t>Pirinç </a:t>
            </a:r>
            <a:r>
              <a:rPr lang="tr-TR" sz="2800" dirty="0" smtClean="0">
                <a:solidFill>
                  <a:prstClr val="white"/>
                </a:solidFill>
              </a:rPr>
              <a:t>			K </a:t>
            </a:r>
            <a:r>
              <a:rPr lang="tr-TR" sz="2800" dirty="0">
                <a:solidFill>
                  <a:prstClr val="white"/>
                </a:solidFill>
              </a:rPr>
              <a:t>x % 15 </a:t>
            </a:r>
            <a:endParaRPr lang="tr-TR" sz="2800" dirty="0" smtClean="0">
              <a:solidFill>
                <a:prstClr val="white"/>
              </a:solidFill>
            </a:endParaRPr>
          </a:p>
          <a:p>
            <a:r>
              <a:rPr lang="tr-TR" sz="2800" dirty="0" smtClean="0">
                <a:solidFill>
                  <a:prstClr val="white"/>
                </a:solidFill>
              </a:rPr>
              <a:t>Kepek 			K </a:t>
            </a:r>
            <a:r>
              <a:rPr lang="tr-TR" sz="2800" dirty="0">
                <a:solidFill>
                  <a:prstClr val="white"/>
                </a:solidFill>
              </a:rPr>
              <a:t>x % 10 </a:t>
            </a:r>
            <a:endParaRPr lang="tr-TR" sz="2800" dirty="0" smtClean="0">
              <a:solidFill>
                <a:prstClr val="white"/>
              </a:solidFill>
            </a:endParaRPr>
          </a:p>
          <a:p>
            <a:r>
              <a:rPr lang="tr-TR" sz="2800" dirty="0" smtClean="0">
                <a:solidFill>
                  <a:prstClr val="white"/>
                </a:solidFill>
              </a:rPr>
              <a:t>Kabuk </a:t>
            </a:r>
            <a:r>
              <a:rPr lang="tr-TR" sz="2800" dirty="0">
                <a:solidFill>
                  <a:prstClr val="white"/>
                </a:solidFill>
              </a:rPr>
              <a:t>(kavuz) </a:t>
            </a:r>
            <a:r>
              <a:rPr lang="tr-TR" sz="2800" dirty="0" smtClean="0">
                <a:solidFill>
                  <a:prstClr val="white"/>
                </a:solidFill>
              </a:rPr>
              <a:t>		K </a:t>
            </a:r>
            <a:r>
              <a:rPr lang="tr-TR" sz="2800" dirty="0">
                <a:solidFill>
                  <a:prstClr val="white"/>
                </a:solidFill>
              </a:rPr>
              <a:t>x % 20 </a:t>
            </a:r>
            <a:endParaRPr lang="tr-TR" sz="2800" dirty="0" smtClean="0">
              <a:solidFill>
                <a:prstClr val="white"/>
              </a:solidFill>
            </a:endParaRPr>
          </a:p>
          <a:p>
            <a:r>
              <a:rPr lang="tr-TR" sz="2800" dirty="0" smtClean="0">
                <a:solidFill>
                  <a:prstClr val="white"/>
                </a:solidFill>
              </a:rPr>
              <a:t>Diğer </a:t>
            </a:r>
            <a:r>
              <a:rPr lang="tr-TR" sz="2800" dirty="0">
                <a:solidFill>
                  <a:prstClr val="white"/>
                </a:solidFill>
              </a:rPr>
              <a:t>taneler </a:t>
            </a:r>
            <a:r>
              <a:rPr lang="tr-TR" sz="2800" dirty="0" smtClean="0">
                <a:solidFill>
                  <a:prstClr val="white"/>
                </a:solidFill>
              </a:rPr>
              <a:t>		K </a:t>
            </a:r>
            <a:r>
              <a:rPr lang="tr-TR" sz="2800" dirty="0">
                <a:solidFill>
                  <a:prstClr val="white"/>
                </a:solidFill>
              </a:rPr>
              <a:t>x % 5 </a:t>
            </a:r>
          </a:p>
        </p:txBody>
      </p:sp>
    </p:spTree>
    <p:extLst>
      <p:ext uri="{BB962C8B-B14F-4D97-AF65-F5344CB8AC3E}">
        <p14:creationId xmlns:p14="http://schemas.microsoft.com/office/powerpoint/2010/main" val="35275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2492896"/>
            <a:ext cx="828092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Değirmen </a:t>
            </a:r>
            <a:r>
              <a:rPr lang="tr-TR" sz="2400" b="1" dirty="0">
                <a:solidFill>
                  <a:prstClr val="white"/>
                </a:solidFill>
              </a:rPr>
              <a:t>ve Kabuk Soyma Makinesi bulundurulması zorunludur</a:t>
            </a:r>
          </a:p>
          <a:p>
            <a:pPr marL="342900" indent="-342900">
              <a:lnSpc>
                <a:spcPts val="3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 smtClean="0">
                <a:solidFill>
                  <a:prstClr val="white"/>
                </a:solidFill>
              </a:rPr>
              <a:t>Fire </a:t>
            </a:r>
            <a:r>
              <a:rPr lang="tr-TR" sz="2400" b="1" dirty="0">
                <a:solidFill>
                  <a:prstClr val="white"/>
                </a:solidFill>
              </a:rPr>
              <a:t>alınmaz.</a:t>
            </a:r>
          </a:p>
          <a:p>
            <a:pPr>
              <a:lnSpc>
                <a:spcPts val="3000"/>
              </a:lnSpc>
              <a:buClr>
                <a:srgbClr val="FFFF00"/>
              </a:buClr>
            </a:pPr>
            <a:r>
              <a:rPr lang="tr-TR" sz="2400" b="1" dirty="0">
                <a:solidFill>
                  <a:prstClr val="white"/>
                </a:solidFill>
              </a:rPr>
              <a:t> </a:t>
            </a:r>
            <a:r>
              <a:rPr lang="tr-TR" sz="2400" b="1" dirty="0" smtClean="0">
                <a:solidFill>
                  <a:prstClr val="white"/>
                </a:solidFill>
              </a:rPr>
              <a:t>	K = A </a:t>
            </a:r>
            <a:r>
              <a:rPr lang="tr-TR" sz="2400" b="1" dirty="0">
                <a:solidFill>
                  <a:prstClr val="white"/>
                </a:solidFill>
              </a:rPr>
              <a:t>x 8 x 300 = kg/yıl</a:t>
            </a:r>
          </a:p>
          <a:p>
            <a:pPr>
              <a:lnSpc>
                <a:spcPts val="3000"/>
              </a:lnSpc>
              <a:buClr>
                <a:srgbClr val="FFFF00"/>
              </a:buClr>
            </a:pPr>
            <a:r>
              <a:rPr lang="tr-TR" sz="2400" b="1" dirty="0" smtClean="0">
                <a:solidFill>
                  <a:prstClr val="white"/>
                </a:solidFill>
              </a:rPr>
              <a:t>	A </a:t>
            </a:r>
            <a:r>
              <a:rPr lang="tr-TR" sz="2400" b="1" dirty="0">
                <a:solidFill>
                  <a:prstClr val="white"/>
                </a:solidFill>
              </a:rPr>
              <a:t>= Değirmen kapasitesi, kg/saat</a:t>
            </a:r>
          </a:p>
          <a:p>
            <a:pPr marL="342900" indent="-342900">
              <a:lnSpc>
                <a:spcPts val="3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prstClr val="white"/>
                </a:solidFill>
              </a:rPr>
              <a:t>Değirmen çapı 50 cm den küçük işletmelerde A değeri 250 kg/saat,</a:t>
            </a:r>
          </a:p>
          <a:p>
            <a:pPr marL="342900" indent="-342900">
              <a:lnSpc>
                <a:spcPts val="3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prstClr val="white"/>
                </a:solidFill>
              </a:rPr>
              <a:t> 50 cm den büyük işletmelerde A değeri 400 kg/saat alınır</a:t>
            </a:r>
          </a:p>
          <a:p>
            <a:pPr>
              <a:lnSpc>
                <a:spcPts val="3000"/>
              </a:lnSpc>
              <a:buClr>
                <a:srgbClr val="FFFF00"/>
              </a:buClr>
            </a:pPr>
            <a:r>
              <a:rPr lang="tr-TR" sz="2400" b="1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23528" y="1916832"/>
            <a:ext cx="3113929" cy="431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tr-TR" sz="3200" b="1" dirty="0">
                <a:solidFill>
                  <a:srgbClr val="FFFF00"/>
                </a:solidFill>
              </a:rPr>
              <a:t>Mercimek İşleme</a:t>
            </a:r>
          </a:p>
        </p:txBody>
      </p:sp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618402069"/>
              </p:ext>
            </p:extLst>
          </p:nvPr>
        </p:nvGraphicFramePr>
        <p:xfrm>
          <a:off x="467544" y="5805264"/>
          <a:ext cx="5040560" cy="86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2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Resim" descr="tobb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00" y="0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/>
          <p:cNvSpPr txBox="1"/>
          <p:nvPr/>
        </p:nvSpPr>
        <p:spPr>
          <a:xfrm>
            <a:off x="2483768" y="3216751"/>
            <a:ext cx="4296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dirty="0" smtClean="0">
                <a:solidFill>
                  <a:prstClr val="black"/>
                </a:solidFill>
                <a:latin typeface="Berlin Sans FB Demi" panose="020E0802020502020306" pitchFamily="34" charset="0"/>
              </a:rPr>
              <a:t>Teşekkürler</a:t>
            </a:r>
            <a:endParaRPr lang="tr-TR" sz="6000" dirty="0">
              <a:solidFill>
                <a:prstClr val="black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Krema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8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7584" y="2606963"/>
            <a:ext cx="831641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tr-TR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Krema Kapasitesi</a:t>
            </a:r>
            <a:endParaRPr lang="tr-T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= A (</a:t>
            </a:r>
            <a:r>
              <a:rPr lang="tr-TR" sz="28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tr-TR" sz="28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/saat) </a:t>
            </a:r>
            <a:r>
              <a:rPr lang="tr-TR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(3,5 / N) = Krema Miktarı (kg/saat)  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24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Krema </a:t>
            </a:r>
            <a:r>
              <a:rPr lang="tr-TR" sz="200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seperatörlerinin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işlediği süt miktarı 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/saat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tr-TR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Kremada istenilen yağ oranı (100 kg krema için yağ miktarı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tr-TR" sz="2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86351"/>
            <a:ext cx="9144000" cy="940966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Tereyağ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3AF967F-37FB-49E9-BACA-2CAFCE53F953}" type="slidenum">
              <a:rPr lang="tr-TR" smtClean="0">
                <a:solidFill>
                  <a:prstClr val="black"/>
                </a:solidFill>
              </a:rPr>
              <a:pPr algn="r"/>
              <a:t>9</a:t>
            </a:fld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27584" y="2060848"/>
            <a:ext cx="83164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tr-TR" sz="32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Tereyağ</a:t>
            </a:r>
            <a:r>
              <a:rPr lang="tr-TR" sz="32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Kapasitesi </a:t>
            </a:r>
            <a:endParaRPr lang="tr-TR" sz="32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K (Krema) =  Yayık Hacmi (m3) x 0,60 x N</a:t>
            </a:r>
            <a:r>
              <a:rPr lang="tr-TR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 300 = ton/yıl </a:t>
            </a:r>
            <a:endParaRPr lang="tr-TR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sz="2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 sz="20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</a:t>
            </a:r>
            <a:r>
              <a:rPr lang="tr-TR" sz="2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Şarj Sayısı (1-5 Şarj)</a:t>
            </a:r>
            <a:endParaRPr lang="tr-TR" sz="20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27584" y="4577931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AU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(</a:t>
            </a:r>
            <a:r>
              <a:rPr lang="tr-TR" sz="28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28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ereyağ</a:t>
            </a:r>
            <a:r>
              <a:rPr lang="en-AU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AU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 (</a:t>
            </a:r>
            <a:r>
              <a:rPr lang="en-AU" sz="28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Krema</a:t>
            </a:r>
            <a:r>
              <a:rPr lang="en-AU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x 0,427 x </a:t>
            </a:r>
            <a:r>
              <a:rPr lang="en-AU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0,85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on/</a:t>
            </a:r>
            <a:r>
              <a:rPr lang="en-AU" sz="28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yıl</a:t>
            </a:r>
            <a:endParaRPr lang="tr-TR" sz="28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3505</Words>
  <Application>Microsoft Office PowerPoint</Application>
  <PresentationFormat>Ekran Gösterisi (4:3)</PresentationFormat>
  <Paragraphs>758</Paragraphs>
  <Slides>72</Slides>
  <Notes>38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72</vt:i4>
      </vt:variant>
    </vt:vector>
  </HeadingPairs>
  <TitlesOfParts>
    <vt:vector size="83" baseType="lpstr">
      <vt:lpstr>Arial</vt:lpstr>
      <vt:lpstr>Berlin Sans FB Demi</vt:lpstr>
      <vt:lpstr>Calibri</vt:lpstr>
      <vt:lpstr>Times New Roman</vt:lpstr>
      <vt:lpstr>Wingdings</vt:lpstr>
      <vt:lpstr>Ofis Teması</vt:lpstr>
      <vt:lpstr>3_Ofis Teması</vt:lpstr>
      <vt:lpstr>4_Ofis Teması</vt:lpstr>
      <vt:lpstr>1_Ofis Teması</vt:lpstr>
      <vt:lpstr>2_Ofis Teması</vt:lpstr>
      <vt:lpstr>5_Ofis Teması</vt:lpstr>
      <vt:lpstr>   Reel Sektör Araştırma Geliştirme ve Uygulama Daire  Başkanlığı  Sanayi Müdürlüğü  GIDA SANAYİ   </vt:lpstr>
      <vt:lpstr>SÜT ve SÜT ÜRÜNLERİ</vt:lpstr>
      <vt:lpstr>Süt ve Süt Ürünleri</vt:lpstr>
      <vt:lpstr>PowerPoint Sunusu</vt:lpstr>
      <vt:lpstr>Süt Üretim Süreci</vt:lpstr>
      <vt:lpstr>1. Pastörize Süt </vt:lpstr>
      <vt:lpstr>2. Sterilize Süt </vt:lpstr>
      <vt:lpstr>3. Krema</vt:lpstr>
      <vt:lpstr>4. Tereyağ</vt:lpstr>
      <vt:lpstr>5. Yoğurt</vt:lpstr>
      <vt:lpstr>6. Ayran</vt:lpstr>
      <vt:lpstr>7. Peynir</vt:lpstr>
      <vt:lpstr>7.1. Beyaz Peynir</vt:lpstr>
      <vt:lpstr>7.3. Eritme Peyniri</vt:lpstr>
      <vt:lpstr>7.4. Peynir Çeşitleri İtibarıyla Verim</vt:lpstr>
      <vt:lpstr>!!! Darboğaz  araştırması </vt:lpstr>
      <vt:lpstr>Örnek 1: </vt:lpstr>
      <vt:lpstr>Örnek 2: </vt:lpstr>
      <vt:lpstr>7.5. Peynir Üretimi İçin Süt Tozu ve Tereyağı Kullanımı</vt:lpstr>
      <vt:lpstr>7.5. Peynir Üretimi İçin Süt Tozu ve Tereyağı Kullanımı</vt:lpstr>
      <vt:lpstr>HAZIR YEMEK ÜRETİMİ (Tabildot Yemek, Kahvaltı Menüsü, Ara Öğün Menüsü, Diyet Menüsü, Kumanya vb.) </vt:lpstr>
      <vt:lpstr>Hazır Yemek Üretimi</vt:lpstr>
      <vt:lpstr>PowerPoint Sunusu</vt:lpstr>
      <vt:lpstr>PowerPoint Sunusu</vt:lpstr>
      <vt:lpstr>Kapasite Hesabı</vt:lpstr>
      <vt:lpstr> ÖRNEK:  TABLO: I MAKİNE VE TEÇHİZAT</vt:lpstr>
      <vt:lpstr> ÖRNEK:  PERSONEL DURUMU</vt:lpstr>
      <vt:lpstr>TABLO :III KAPASİTE HESABI</vt:lpstr>
      <vt:lpstr>ÖNEMLİ NOKTALAR</vt:lpstr>
      <vt:lpstr>PowerPoint Sunusu</vt:lpstr>
      <vt:lpstr>Karma Yem, Ekmek ve Alkolsüz İçecekler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Bitkisel yağlar, Un, İrmik, Bulgur,  Pirinç, Mercimek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TEPAV R5</dc:creator>
  <cp:lastModifiedBy>ÖZGE TORCU</cp:lastModifiedBy>
  <cp:revision>740</cp:revision>
  <cp:lastPrinted>2018-07-20T07:51:47Z</cp:lastPrinted>
  <dcterms:created xsi:type="dcterms:W3CDTF">2011-03-31T14:58:37Z</dcterms:created>
  <dcterms:modified xsi:type="dcterms:W3CDTF">2023-04-17T08:52:01Z</dcterms:modified>
</cp:coreProperties>
</file>